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6" r:id="rId1"/>
    <p:sldMasterId id="2147483648" r:id="rId2"/>
    <p:sldMasterId id="2147483716" r:id="rId3"/>
    <p:sldMasterId id="2147483660" r:id="rId4"/>
    <p:sldMasterId id="2147483663" r:id="rId5"/>
    <p:sldMasterId id="2147483666" r:id="rId6"/>
  </p:sldMasterIdLst>
  <p:notesMasterIdLst>
    <p:notesMasterId r:id="rId27"/>
  </p:notesMasterIdLst>
  <p:handoutMasterIdLst>
    <p:handoutMasterId r:id="rId28"/>
  </p:handoutMasterIdLst>
  <p:sldIdLst>
    <p:sldId id="270" r:id="rId7"/>
    <p:sldId id="301" r:id="rId8"/>
    <p:sldId id="294" r:id="rId9"/>
    <p:sldId id="292" r:id="rId10"/>
    <p:sldId id="293" r:id="rId11"/>
    <p:sldId id="276" r:id="rId12"/>
    <p:sldId id="295" r:id="rId13"/>
    <p:sldId id="290" r:id="rId14"/>
    <p:sldId id="296" r:id="rId15"/>
    <p:sldId id="291" r:id="rId16"/>
    <p:sldId id="297" r:id="rId17"/>
    <p:sldId id="298" r:id="rId18"/>
    <p:sldId id="299" r:id="rId19"/>
    <p:sldId id="278" r:id="rId20"/>
    <p:sldId id="279" r:id="rId21"/>
    <p:sldId id="277" r:id="rId22"/>
    <p:sldId id="288" r:id="rId23"/>
    <p:sldId id="281" r:id="rId24"/>
    <p:sldId id="287" r:id="rId25"/>
    <p:sldId id="30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s1" initials="U" lastIdx="1" clrIdx="0">
    <p:extLst>
      <p:ext uri="{19B8F6BF-5375-455C-9EA6-DF929625EA0E}">
        <p15:presenceInfo xmlns:p15="http://schemas.microsoft.com/office/powerpoint/2012/main" xmlns="" userId="S::office365a@redflashgroup.com::29337bfe-bcdc-4963-a64e-ab88f009bbc4" providerId="AD"/>
      </p:ext>
    </p:extLst>
  </p:cmAuthor>
  <p:cmAuthor id="2" name="Erick Felsey" initials="EF" lastIdx="1" clrIdx="1">
    <p:extLst>
      <p:ext uri="{19B8F6BF-5375-455C-9EA6-DF929625EA0E}">
        <p15:presenceInfo xmlns:p15="http://schemas.microsoft.com/office/powerpoint/2012/main" xmlns="" userId="S::erick@elearningmind.com::92ba58ee-c2fc-42d9-9196-061e6b8251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2060"/>
    <a:srgbClr val="092745"/>
    <a:srgbClr val="F2F2F2"/>
    <a:srgbClr val="D6DCE5"/>
    <a:srgbClr val="0A1F60"/>
    <a:srgbClr val="2ED0FF"/>
    <a:srgbClr val="6DD6EC"/>
    <a:srgbClr val="BEF7FA"/>
    <a:srgbClr val="A7F1FB"/>
    <a:srgbClr val="A6E7F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85" autoAdjust="0"/>
    <p:restoredTop sz="96208" autoAdjust="0"/>
  </p:normalViewPr>
  <p:slideViewPr>
    <p:cSldViewPr snapToGrid="0" snapToObjects="1">
      <p:cViewPr>
        <p:scale>
          <a:sx n="60" d="100"/>
          <a:sy n="60" d="100"/>
        </p:scale>
        <p:origin x="-1555" y="-5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3" d="100"/>
          <a:sy n="123" d="100"/>
        </p:scale>
        <p:origin x="4974" y="96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A3537F67-8843-42B4-9051-D6F4A61DD2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1E3B5AC-6035-4FCB-ACBF-BFFD34ED4E3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0AEA4-3F19-4F42-91AE-A93231ABB6AE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1A6D496-F68B-4433-9AEF-E7D73F3FD8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E48BF13-2098-43A7-AF3D-88038BED5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12071-85AE-4634-ADF4-671944ADD3DC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75662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64895-6A18-451E-B7CB-0F11BB972913}" type="datetimeFigureOut">
              <a:rPr lang="en-US" smtClean="0"/>
              <a:pPr/>
              <a:t>3/24/2021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BFD32-2F24-4FA9-B7DE-53D903241EC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068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BFD32-2F24-4FA9-B7DE-53D903241EC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97609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}/time/20201213/</a:t>
            </a:r>
            <a:r>
              <a:rPr lang="ca-ES" dirty="0" err="1" smtClean="0"/>
              <a:t>elevation</a:t>
            </a:r>
            <a:r>
              <a:rPr lang="ca-ES" dirty="0" smtClean="0"/>
              <a:t>/123/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}/{</a:t>
            </a:r>
            <a:r>
              <a:rPr lang="ca-ES" dirty="0" err="1" smtClean="0"/>
              <a:t>crsId</a:t>
            </a:r>
            <a:r>
              <a:rPr lang="ca-ES" dirty="0" smtClean="0"/>
              <a:t>}</a:t>
            </a:r>
            <a:r>
              <a:rPr lang="ca-ES" baseline="0" dirty="0" smtClean="0"/>
              <a:t>?</a:t>
            </a:r>
            <a:r>
              <a:rPr lang="ca-ES" baseline="0" dirty="0" err="1" smtClean="0"/>
              <a:t>bbox</a:t>
            </a:r>
            <a:r>
              <a:rPr lang="ca-ES" baseline="0" dirty="0" smtClean="0"/>
              <a:t>=</a:t>
            </a:r>
            <a:r>
              <a:rPr lang="ca-ES" baseline="0" dirty="0" err="1" smtClean="0"/>
              <a:t>width</a:t>
            </a:r>
            <a:r>
              <a:rPr lang="ca-ES" baseline="0" dirty="0" smtClean="0"/>
              <a:t>=</a:t>
            </a:r>
            <a:r>
              <a:rPr lang="ca-ES" baseline="0" dirty="0" err="1" smtClean="0"/>
              <a:t>height</a:t>
            </a:r>
            <a:r>
              <a:rPr lang="ca-ES" baseline="0" dirty="0" smtClean="0"/>
              <a:t>=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}?</a:t>
            </a:r>
            <a:r>
              <a:rPr lang="ca-ES" dirty="0" err="1" smtClean="0"/>
              <a:t>crs</a:t>
            </a:r>
            <a:r>
              <a:rPr lang="ca-ES" dirty="0" smtClean="0"/>
              <a:t>=</a:t>
            </a:r>
            <a:r>
              <a:rPr lang="ca-ES" baseline="0" dirty="0" err="1" smtClean="0"/>
              <a:t>bbox</a:t>
            </a:r>
            <a:r>
              <a:rPr lang="ca-ES" baseline="0" dirty="0" smtClean="0"/>
              <a:t>=</a:t>
            </a:r>
            <a:r>
              <a:rPr lang="ca-ES" baseline="0" dirty="0" err="1" smtClean="0"/>
              <a:t>width</a:t>
            </a:r>
            <a:r>
              <a:rPr lang="ca-ES" baseline="0" dirty="0" smtClean="0"/>
              <a:t>=</a:t>
            </a:r>
            <a:r>
              <a:rPr lang="ca-ES" baseline="0" dirty="0" err="1" smtClean="0"/>
              <a:t>height</a:t>
            </a:r>
            <a:r>
              <a:rPr lang="ca-ES" baseline="0" dirty="0" smtClean="0"/>
              <a:t>=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</a:t>
            </a:r>
            <a:r>
              <a:rPr lang="ca-ES" dirty="0" err="1" smtClean="0"/>
              <a:t>tiles</a:t>
            </a:r>
            <a:r>
              <a:rPr lang="ca-ES" dirty="0" smtClean="0"/>
              <a:t>  "Requerir</a:t>
            </a:r>
            <a:r>
              <a:rPr lang="ca-ES" baseline="0" dirty="0" smtClean="0"/>
              <a:t> que tots els estils es tallin igual."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ca-ES" dirty="0" smtClean="0"/>
              <a:t>/</a:t>
            </a:r>
            <a:r>
              <a:rPr lang="ca-ES" dirty="0" err="1" smtClean="0"/>
              <a:t>collections</a:t>
            </a:r>
            <a:r>
              <a:rPr lang="ca-ES" dirty="0" smtClean="0"/>
              <a:t>/{</a:t>
            </a:r>
            <a:r>
              <a:rPr lang="ca-ES" dirty="0" err="1" smtClean="0"/>
              <a:t>collectionId</a:t>
            </a:r>
            <a:r>
              <a:rPr lang="ca-ES" dirty="0" smtClean="0"/>
              <a:t>}/</a:t>
            </a:r>
            <a:r>
              <a:rPr lang="ca-ES" dirty="0" err="1" smtClean="0"/>
              <a:t>tiles</a:t>
            </a:r>
            <a:r>
              <a:rPr lang="ca-ES" dirty="0" smtClean="0"/>
              <a:t>  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ca-ES" dirty="0" smtClean="0"/>
              <a:t>/time/20201213/</a:t>
            </a:r>
            <a:r>
              <a:rPr lang="ca-ES" dirty="0" err="1" smtClean="0"/>
              <a:t>elevation</a:t>
            </a:r>
            <a:r>
              <a:rPr lang="ca-ES" dirty="0" smtClean="0"/>
              <a:t>/123/</a:t>
            </a:r>
            <a:r>
              <a:rPr lang="ca-ES" dirty="0" err="1" smtClean="0"/>
              <a:t>dim</a:t>
            </a:r>
            <a:r>
              <a:rPr lang="ca-ES" dirty="0" smtClean="0"/>
              <a:t>_</a:t>
            </a:r>
            <a:r>
              <a:rPr lang="ca-ES" dirty="0" err="1" smtClean="0"/>
              <a:t>band</a:t>
            </a:r>
            <a:r>
              <a:rPr lang="ca-ES" dirty="0" smtClean="0"/>
              <a:t>/3/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}/{</a:t>
            </a:r>
            <a:r>
              <a:rPr lang="ca-ES" dirty="0" err="1" smtClean="0"/>
              <a:t>crsId</a:t>
            </a:r>
            <a:r>
              <a:rPr lang="ca-ES" dirty="0" smtClean="0"/>
              <a:t>}</a:t>
            </a:r>
            <a:r>
              <a:rPr lang="ca-ES" baseline="0" dirty="0" smtClean="0"/>
              <a:t>?</a:t>
            </a:r>
            <a:r>
              <a:rPr lang="ca-ES" baseline="0" dirty="0" err="1" smtClean="0"/>
              <a:t>bbox</a:t>
            </a:r>
            <a:r>
              <a:rPr lang="ca-ES" baseline="0" dirty="0" smtClean="0"/>
              <a:t>=</a:t>
            </a:r>
            <a:r>
              <a:rPr lang="ca-ES" baseline="0" dirty="0" err="1" smtClean="0"/>
              <a:t>width</a:t>
            </a:r>
            <a:r>
              <a:rPr lang="ca-ES" baseline="0" dirty="0" smtClean="0"/>
              <a:t>=</a:t>
            </a:r>
            <a:r>
              <a:rPr lang="ca-ES" baseline="0" dirty="0" err="1" smtClean="0"/>
              <a:t>height</a:t>
            </a:r>
            <a:r>
              <a:rPr lang="ca-ES" baseline="0" dirty="0" smtClean="0"/>
              <a:t>=</a:t>
            </a:r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r>
              <a:rPr lang="ca-ES" dirty="0" smtClean="0"/>
              <a:t>/</a:t>
            </a:r>
            <a:r>
              <a:rPr lang="ca-ES" dirty="0" err="1" smtClean="0"/>
              <a:t>map</a:t>
            </a:r>
            <a:r>
              <a:rPr lang="ca-ES" dirty="0" smtClean="0"/>
              <a:t>/{</a:t>
            </a:r>
            <a:r>
              <a:rPr lang="ca-ES" dirty="0" err="1" smtClean="0"/>
              <a:t>styleId</a:t>
            </a:r>
            <a:r>
              <a:rPr lang="ca-ES" dirty="0" smtClean="0"/>
              <a:t>}/</a:t>
            </a:r>
            <a:r>
              <a:rPr lang="ca-ES" dirty="0" err="1" smtClean="0"/>
              <a:t>tiles</a:t>
            </a:r>
            <a:endParaRPr lang="ca-ES" baseline="0" dirty="0" smtClean="0"/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ca-ES" baseline="0" dirty="0" smtClean="0"/>
          </a:p>
          <a:p>
            <a:pPr defTabSz="907451" eaLnBrk="0" fontAlgn="base" hangingPunct="0">
              <a:spcBef>
                <a:spcPct val="30000"/>
              </a:spcBef>
              <a:spcAft>
                <a:spcPct val="0"/>
              </a:spcAft>
              <a:defRPr/>
            </a:pPr>
            <a:endParaRPr lang="ca-ES" baseline="0" dirty="0" smtClean="0"/>
          </a:p>
          <a:p>
            <a:endParaRPr lang="ca-ES" baseline="0" dirty="0" smtClean="0"/>
          </a:p>
          <a:p>
            <a:endParaRPr lang="ca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07757-5B2B-4E17-8D44-ABF3641F88DB}" type="slidenum">
              <a:rPr lang="ca-ES" smtClean="0"/>
              <a:pPr/>
              <a:t>18</a:t>
            </a:fld>
            <a:endParaRPr lang="ca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5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hyperlink" Target="https://twitter.com/opengeospatial?ref_src=twsrc%5egoogle|twcamp%5eserp|twgr%5eautho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xmlns="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92616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46E12AB-4740-48C7-A306-8BC65841AA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64615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xmlns="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xmlns="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xmlns="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108411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xmlns="" id="{E57135AE-A9F7-49E4-A4C5-F848A82772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0" name="Picture 9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xmlns="" id="{029A5884-52CE-4BD4-B4CC-F852684E8D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E9382FF6-9475-4B95-8754-697DEAD1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4664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6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xmlns="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xmlns="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3098229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2880850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5950" y="1169129"/>
            <a:ext cx="551075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xmlns="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38200" y="1169129"/>
            <a:ext cx="5181600" cy="4351338"/>
          </a:xfrm>
        </p:spPr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/>
            </a:lvl1pPr>
            <a:lvl2pPr>
              <a:lnSpc>
                <a:spcPct val="100000"/>
              </a:lnSpc>
              <a:spcAft>
                <a:spcPts val="600"/>
              </a:spcAft>
              <a:defRPr/>
            </a:lvl2pPr>
            <a:lvl3pPr>
              <a:lnSpc>
                <a:spcPct val="100000"/>
              </a:lnSpc>
              <a:spcAft>
                <a:spcPts val="600"/>
              </a:spcAft>
              <a:defRPr/>
            </a:lvl3pPr>
            <a:lvl4pPr>
              <a:lnSpc>
                <a:spcPct val="100000"/>
              </a:lnSpc>
              <a:spcAft>
                <a:spcPts val="600"/>
              </a:spcAft>
              <a:defRPr/>
            </a:lvl4pPr>
            <a:lvl5pPr>
              <a:lnSpc>
                <a:spcPct val="100000"/>
              </a:lnSpc>
              <a:spcAft>
                <a:spcPts val="6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xmlns="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xmlns="" val="163390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xmlns="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1051944" y="6109215"/>
            <a:ext cx="436507" cy="436507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xmlns="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1475716" y="6022887"/>
            <a:ext cx="598016" cy="598016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xmlns="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67136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E4078097-61A3-3D43-9977-76BBBA5A2C4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3963988" y="6553200"/>
            <a:ext cx="42672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Copyright © 2020 Open Geospatial Consortium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9CC31B8C-D1BF-8D47-A3EB-AE9638A0471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C7AC4-9ADF-FA4E-BD12-A120307F00ED}" type="slidenum">
              <a:rPr lang="en-US" altLang="en-US"/>
              <a:pPr>
                <a:defRPr/>
              </a:pPr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352121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272879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411496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0F54E6A5-FBEC-4C3A-B47B-6D153CDEB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18480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heme" Target="../theme/theme6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xmlns="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email">
            <a:alphaModFix amt="85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833"/>
            <a:ext cx="12192000" cy="951172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xmlns="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9" cstate="email">
            <a:alphaModFix amt="85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107" y="116283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C8AD972-4108-434B-AA8C-8EFF7EECE85D}"/>
              </a:ext>
            </a:extLst>
          </p:cNvPr>
          <p:cNvSpPr txBox="1"/>
          <p:nvPr userDrawn="1"/>
        </p:nvSpPr>
        <p:spPr>
          <a:xfrm>
            <a:off x="10575181" y="31837"/>
            <a:ext cx="14294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09" y="55285"/>
            <a:ext cx="10515600" cy="765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DC634C5-3617-497F-B2D8-90501346CE33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xmlns="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6726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12" r:id="rId2"/>
    <p:sldLayoutId id="2147483710" r:id="rId3"/>
    <p:sldLayoutId id="2147483715" r:id="rId4"/>
    <p:sldLayoutId id="2147483718" r:id="rId5"/>
    <p:sldLayoutId id="2147483719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xmlns="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85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D55CC2-ECB2-4C8C-AAE9-6DA13C3C1667}"/>
              </a:ext>
            </a:extLst>
          </p:cNvPr>
          <p:cNvSpPr txBox="1"/>
          <p:nvPr userDrawn="1"/>
        </p:nvSpPr>
        <p:spPr>
          <a:xfrm>
            <a:off x="1290937" y="450245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xmlns="" id="{638F4D43-BD4D-41AF-B951-05D3354CD8D8}"/>
              </a:ext>
            </a:extLst>
          </p:cNvPr>
          <p:cNvSpPr/>
          <p:nvPr userDrawn="1"/>
        </p:nvSpPr>
        <p:spPr>
          <a:xfrm>
            <a:off x="625867" y="445334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xmlns="" id="{C9E8958B-3720-421F-BE83-BD36693B81B1}"/>
              </a:ext>
            </a:extLst>
          </p:cNvPr>
          <p:cNvSpPr/>
          <p:nvPr userDrawn="1"/>
        </p:nvSpPr>
        <p:spPr>
          <a:xfrm>
            <a:off x="3089907" y="446587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xmlns="" id="{EB6376F3-3CAD-4103-8C58-5BFB967035C3}"/>
              </a:ext>
            </a:extLst>
          </p:cNvPr>
          <p:cNvSpPr/>
          <p:nvPr userDrawn="1"/>
        </p:nvSpPr>
        <p:spPr>
          <a:xfrm>
            <a:off x="618171" y="52203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xmlns="" id="{355FA745-80DE-47BC-BBAB-FD75AA5511A6}"/>
              </a:ext>
            </a:extLst>
          </p:cNvPr>
          <p:cNvSpPr/>
          <p:nvPr userDrawn="1"/>
        </p:nvSpPr>
        <p:spPr>
          <a:xfrm>
            <a:off x="3108605" y="52226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xmlns="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114267" y="445634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60536" y="449468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584892" y="51783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065531" y="52028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539FB623-817F-4F93-A288-978EC23E3A04}"/>
              </a:ext>
            </a:extLst>
          </p:cNvPr>
          <p:cNvSpPr txBox="1"/>
          <p:nvPr userDrawn="1"/>
        </p:nvSpPr>
        <p:spPr>
          <a:xfrm>
            <a:off x="3751637" y="453145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DB2939A-F19C-4224-86A7-EF97F4D2E0E6}"/>
              </a:ext>
            </a:extLst>
          </p:cNvPr>
          <p:cNvSpPr txBox="1"/>
          <p:nvPr userDrawn="1"/>
        </p:nvSpPr>
        <p:spPr>
          <a:xfrm>
            <a:off x="1288611" y="53001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38327126-140B-4A3D-9476-05C34A3920A5}"/>
              </a:ext>
            </a:extLst>
          </p:cNvPr>
          <p:cNvSpPr txBox="1"/>
          <p:nvPr userDrawn="1"/>
        </p:nvSpPr>
        <p:spPr>
          <a:xfrm>
            <a:off x="3754625" y="52995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xmlns="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 cstate="email">
            <a:alphaModFix amt="85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xmlns="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xmlns="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xmlns="" val="405331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BF567DE2-1201-4602-845D-5E4183EB3E09}"/>
              </a:ext>
            </a:extLst>
          </p:cNvPr>
          <p:cNvSpPr/>
          <p:nvPr userDrawn="1"/>
        </p:nvSpPr>
        <p:spPr>
          <a:xfrm>
            <a:off x="0" y="0"/>
            <a:ext cx="6370710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person, man, using, water&#10;&#10;Description automatically generated">
            <a:extLst>
              <a:ext uri="{FF2B5EF4-FFF2-40B4-BE49-F238E27FC236}">
                <a16:creationId xmlns:a16="http://schemas.microsoft.com/office/drawing/2014/main" xmlns="" id="{79F6AB73-CACD-420F-94FF-329572A037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85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 flipH="1">
            <a:off x="6370710" y="0"/>
            <a:ext cx="5821290" cy="649725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DCD55CC2-ECB2-4C8C-AAE9-6DA13C3C1667}"/>
              </a:ext>
            </a:extLst>
          </p:cNvPr>
          <p:cNvSpPr txBox="1"/>
          <p:nvPr userDrawn="1"/>
        </p:nvSpPr>
        <p:spPr>
          <a:xfrm>
            <a:off x="813417" y="3903017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F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indable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A16B235F-86D9-4CA4-A3A8-F1D9D5E31F50}"/>
              </a:ext>
            </a:extLst>
          </p:cNvPr>
          <p:cNvSpPr txBox="1"/>
          <p:nvPr userDrawn="1"/>
        </p:nvSpPr>
        <p:spPr>
          <a:xfrm>
            <a:off x="9836205" y="5657802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38" name="Google Shape;118;p19">
            <a:extLst>
              <a:ext uri="{FF2B5EF4-FFF2-40B4-BE49-F238E27FC236}">
                <a16:creationId xmlns:a16="http://schemas.microsoft.com/office/drawing/2014/main" xmlns="" id="{638F4D43-BD4D-41AF-B951-05D3354CD8D8}"/>
              </a:ext>
            </a:extLst>
          </p:cNvPr>
          <p:cNvSpPr/>
          <p:nvPr userDrawn="1"/>
        </p:nvSpPr>
        <p:spPr>
          <a:xfrm>
            <a:off x="148347" y="3853905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19;p19">
            <a:extLst>
              <a:ext uri="{FF2B5EF4-FFF2-40B4-BE49-F238E27FC236}">
                <a16:creationId xmlns:a16="http://schemas.microsoft.com/office/drawing/2014/main" xmlns="" id="{C9E8958B-3720-421F-BE83-BD36693B81B1}"/>
              </a:ext>
            </a:extLst>
          </p:cNvPr>
          <p:cNvSpPr/>
          <p:nvPr userDrawn="1"/>
        </p:nvSpPr>
        <p:spPr>
          <a:xfrm>
            <a:off x="2612387" y="3866438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120;p19">
            <a:extLst>
              <a:ext uri="{FF2B5EF4-FFF2-40B4-BE49-F238E27FC236}">
                <a16:creationId xmlns:a16="http://schemas.microsoft.com/office/drawing/2014/main" xmlns="" id="{EB6376F3-3CAD-4103-8C58-5BFB967035C3}"/>
              </a:ext>
            </a:extLst>
          </p:cNvPr>
          <p:cNvSpPr/>
          <p:nvPr userDrawn="1"/>
        </p:nvSpPr>
        <p:spPr>
          <a:xfrm>
            <a:off x="790891" y="4356732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21;p19">
            <a:extLst>
              <a:ext uri="{FF2B5EF4-FFF2-40B4-BE49-F238E27FC236}">
                <a16:creationId xmlns:a16="http://schemas.microsoft.com/office/drawing/2014/main" xmlns="" id="{355FA745-80DE-47BC-BBAB-FD75AA5511A6}"/>
              </a:ext>
            </a:extLst>
          </p:cNvPr>
          <p:cNvSpPr/>
          <p:nvPr userDrawn="1"/>
        </p:nvSpPr>
        <p:spPr>
          <a:xfrm>
            <a:off x="3281325" y="4359029"/>
            <a:ext cx="535290" cy="535290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Google Shape;127;p19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xmlns="" id="{678C7BC9-B6AA-4F18-ABEA-AE4DA001F542}"/>
              </a:ext>
            </a:extLst>
          </p:cNvPr>
          <p:cNvPicPr preferRelativeResize="0"/>
          <p:nvPr userDrawn="1"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636747" y="3856906"/>
            <a:ext cx="532289" cy="532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124;p1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52D1C18E-6B7A-4CD6-B819-59FEC83D66AF}"/>
              </a:ext>
            </a:extLst>
          </p:cNvPr>
          <p:cNvPicPr preferRelativeResize="0"/>
          <p:nvPr userDrawn="1"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83016" y="3895243"/>
            <a:ext cx="465951" cy="4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125;p19" descr="A close up of a logo&#10;&#10;Description automatically generated">
            <a:extLst>
              <a:ext uri="{FF2B5EF4-FFF2-40B4-BE49-F238E27FC236}">
                <a16:creationId xmlns:a16="http://schemas.microsoft.com/office/drawing/2014/main" xmlns="" id="{13536215-45EB-4C98-8BC0-C9AEFB27DDCD}"/>
              </a:ext>
            </a:extLst>
          </p:cNvPr>
          <p:cNvPicPr preferRelativeResize="0"/>
          <p:nvPr userDrawn="1"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757612" y="4314794"/>
            <a:ext cx="612940" cy="61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26;p19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E8BC565F-DE29-4080-B712-23B93B737BF6}"/>
              </a:ext>
            </a:extLst>
          </p:cNvPr>
          <p:cNvPicPr preferRelativeResize="0"/>
          <p:nvPr userDrawn="1"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238251" y="433922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539FB623-817F-4F93-A288-978EC23E3A04}"/>
              </a:ext>
            </a:extLst>
          </p:cNvPr>
          <p:cNvSpPr txBox="1"/>
          <p:nvPr userDrawn="1"/>
        </p:nvSpPr>
        <p:spPr>
          <a:xfrm>
            <a:off x="3274117" y="3932013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A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ccessible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DB2939A-F19C-4224-86A7-EF97F4D2E0E6}"/>
              </a:ext>
            </a:extLst>
          </p:cNvPr>
          <p:cNvSpPr txBox="1"/>
          <p:nvPr userDrawn="1"/>
        </p:nvSpPr>
        <p:spPr>
          <a:xfrm>
            <a:off x="1461331" y="4436598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I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nteroperable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38327126-140B-4A3D-9476-05C34A3920A5}"/>
              </a:ext>
            </a:extLst>
          </p:cNvPr>
          <p:cNvSpPr txBox="1"/>
          <p:nvPr userDrawn="1"/>
        </p:nvSpPr>
        <p:spPr>
          <a:xfrm>
            <a:off x="3927345" y="4435992"/>
            <a:ext cx="2062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b="1" u="sng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R</a:t>
            </a:r>
            <a:r>
              <a:rPr lang="en-CA" sz="1800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eusable</a:t>
            </a:r>
            <a:endParaRPr lang="en-US" sz="1800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xmlns="" id="{921F7842-FB62-4D03-A267-0ECABCF803CE}"/>
              </a:ext>
            </a:extLst>
          </p:cNvPr>
          <p:cNvSpPr/>
          <p:nvPr userDrawn="1"/>
        </p:nvSpPr>
        <p:spPr>
          <a:xfrm>
            <a:off x="0" y="3068852"/>
            <a:ext cx="6370711" cy="7321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A72C414-D113-4B8F-88E8-4DE4B29A2295}"/>
              </a:ext>
            </a:extLst>
          </p:cNvPr>
          <p:cNvSpPr txBox="1"/>
          <p:nvPr userDrawn="1"/>
        </p:nvSpPr>
        <p:spPr>
          <a:xfrm>
            <a:off x="153004" y="3142719"/>
            <a:ext cx="6008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The world’s leading and comprehensive </a:t>
            </a:r>
            <a:b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CA" b="1" dirty="0">
                <a:solidFill>
                  <a:srgbClr val="00206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community of experts making location information:</a:t>
            </a:r>
            <a:endParaRPr lang="en-US" b="1" dirty="0">
              <a:solidFill>
                <a:srgbClr val="002060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2345468-F921-49D3-A341-9DC9068F2906}"/>
              </a:ext>
            </a:extLst>
          </p:cNvPr>
          <p:cNvSpPr txBox="1"/>
          <p:nvPr userDrawn="1"/>
        </p:nvSpPr>
        <p:spPr>
          <a:xfrm>
            <a:off x="11560254" y="5795401"/>
            <a:ext cx="3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</a:t>
            </a:r>
            <a:endParaRPr lang="en-US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xmlns="" id="{12533E42-C92B-4F9B-9039-39298932638B}"/>
              </a:ext>
            </a:extLst>
          </p:cNvPr>
          <p:cNvPicPr>
            <a:picLocks/>
          </p:cNvPicPr>
          <p:nvPr userDrawn="1"/>
        </p:nvPicPr>
        <p:blipFill rotWithShape="1">
          <a:blip r:embed="rId8" cstate="email">
            <a:alphaModFix amt="85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0B76AA4-6C64-4F1F-ADCB-CF84C517368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xmlns="" id="{28B69FD2-131B-4899-A007-3AA20C8DC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36" name="Picture 35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xmlns="" id="{EECBDD7C-B804-4A09-801E-60E613AF5867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CA4ED7CC-B2CC-4EDC-9BD3-54F30E099634}"/>
              </a:ext>
            </a:extLst>
          </p:cNvPr>
          <p:cNvSpPr/>
          <p:nvPr userDrawn="1"/>
        </p:nvSpPr>
        <p:spPr>
          <a:xfrm>
            <a:off x="584892" y="6551206"/>
            <a:ext cx="32575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xmlns="" val="1363203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tar, night, sky, rain&#10;&#10;Description automatically generated">
            <a:extLst>
              <a:ext uri="{FF2B5EF4-FFF2-40B4-BE49-F238E27FC236}">
                <a16:creationId xmlns:a16="http://schemas.microsoft.com/office/drawing/2014/main" xmlns="" id="{7B2C781C-F1D4-43C0-8B19-F550E83D95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85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 flipH="1">
            <a:off x="-8" y="-10012"/>
            <a:ext cx="5689757" cy="6505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9824283-A9D3-422D-9507-DB546AE54C2D}"/>
              </a:ext>
            </a:extLst>
          </p:cNvPr>
          <p:cNvSpPr/>
          <p:nvPr userDrawn="1"/>
        </p:nvSpPr>
        <p:spPr>
          <a:xfrm>
            <a:off x="5441795" y="-10014"/>
            <a:ext cx="6750205" cy="65124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60A2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51AAC2-6396-4424-BF19-D890A992B45C}"/>
              </a:ext>
            </a:extLst>
          </p:cNvPr>
          <p:cNvSpPr txBox="1"/>
          <p:nvPr userDrawn="1"/>
        </p:nvSpPr>
        <p:spPr>
          <a:xfrm>
            <a:off x="5724298" y="457198"/>
            <a:ext cx="5590447" cy="80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6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 is OGC?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5D50D0E-47C9-4289-9377-7039660FA830}"/>
              </a:ext>
            </a:extLst>
          </p:cNvPr>
          <p:cNvSpPr txBox="1"/>
          <p:nvPr userDrawn="1"/>
        </p:nvSpPr>
        <p:spPr>
          <a:xfrm>
            <a:off x="5869260" y="1548523"/>
            <a:ext cx="57837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 consortium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over 500 industry, government, research and academic member organizations: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5C78EA83-B972-44E2-8502-877E21BD0A4E}"/>
              </a:ext>
            </a:extLst>
          </p:cNvPr>
          <p:cNvCxnSpPr>
            <a:cxnSpLocks/>
          </p:cNvCxnSpPr>
          <p:nvPr userDrawn="1"/>
        </p:nvCxnSpPr>
        <p:spPr>
          <a:xfrm>
            <a:off x="5952197" y="1185765"/>
            <a:ext cx="1385228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15738DE-268C-49A1-9F15-630125AB7E22}"/>
              </a:ext>
            </a:extLst>
          </p:cNvPr>
          <p:cNvSpPr txBox="1"/>
          <p:nvPr userDrawn="1"/>
        </p:nvSpPr>
        <p:spPr>
          <a:xfrm>
            <a:off x="2682362" y="709053"/>
            <a:ext cx="1423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Communities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E36D778-491D-4733-BD13-4BC240378364}"/>
              </a:ext>
            </a:extLst>
          </p:cNvPr>
          <p:cNvSpPr txBox="1"/>
          <p:nvPr userDrawn="1"/>
        </p:nvSpPr>
        <p:spPr>
          <a:xfrm>
            <a:off x="5842419" y="2966634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hub for thought leadership and innovation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things related to location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2AF216B-3971-4E4D-8083-2287E9E9CB78}"/>
              </a:ext>
            </a:extLst>
          </p:cNvPr>
          <p:cNvSpPr txBox="1"/>
          <p:nvPr userDrawn="1"/>
        </p:nvSpPr>
        <p:spPr>
          <a:xfrm>
            <a:off x="3281069" y="1759532"/>
            <a:ext cx="1518601" cy="523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Expertise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1EBF33A-666B-47CD-9AD2-C722B6F61016}"/>
              </a:ext>
            </a:extLst>
          </p:cNvPr>
          <p:cNvSpPr txBox="1"/>
          <p:nvPr userDrawn="1"/>
        </p:nvSpPr>
        <p:spPr>
          <a:xfrm>
            <a:off x="3720640" y="2810002"/>
            <a:ext cx="1612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Thought Leadership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746BEC0-AED8-46D5-800D-23299C632733}"/>
              </a:ext>
            </a:extLst>
          </p:cNvPr>
          <p:cNvSpPr txBox="1"/>
          <p:nvPr userDrawn="1"/>
        </p:nvSpPr>
        <p:spPr>
          <a:xfrm>
            <a:off x="4137312" y="4910959"/>
            <a:ext cx="1225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Standards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87E5300-143A-47B9-A37C-143FDA06EDBF}"/>
              </a:ext>
            </a:extLst>
          </p:cNvPr>
          <p:cNvSpPr txBox="1"/>
          <p:nvPr userDrawn="1"/>
        </p:nvSpPr>
        <p:spPr>
          <a:xfrm>
            <a:off x="4051628" y="3860481"/>
            <a:ext cx="1214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Trusted Forum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A7D05123-7DEC-45A2-BF48-CB4F45FCBFF9}"/>
              </a:ext>
            </a:extLst>
          </p:cNvPr>
          <p:cNvCxnSpPr>
            <a:cxnSpLocks/>
          </p:cNvCxnSpPr>
          <p:nvPr userDrawn="1"/>
        </p:nvCxnSpPr>
        <p:spPr>
          <a:xfrm>
            <a:off x="1719621" y="970663"/>
            <a:ext cx="938430" cy="0"/>
          </a:xfrm>
          <a:prstGeom prst="line">
            <a:avLst/>
          </a:prstGeom>
          <a:ln>
            <a:solidFill>
              <a:srgbClr val="6DD6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606FF68A-BE1D-4769-9DDE-1DD0718933EA}"/>
              </a:ext>
            </a:extLst>
          </p:cNvPr>
          <p:cNvCxnSpPr>
            <a:cxnSpLocks/>
          </p:cNvCxnSpPr>
          <p:nvPr userDrawn="1"/>
        </p:nvCxnSpPr>
        <p:spPr>
          <a:xfrm>
            <a:off x="2280060" y="2038472"/>
            <a:ext cx="991319" cy="0"/>
          </a:xfrm>
          <a:prstGeom prst="line">
            <a:avLst/>
          </a:prstGeom>
          <a:ln>
            <a:solidFill>
              <a:srgbClr val="BEF7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FFABBC1D-4520-465A-AAB6-25303685BDBD}"/>
              </a:ext>
            </a:extLst>
          </p:cNvPr>
          <p:cNvCxnSpPr>
            <a:cxnSpLocks/>
          </p:cNvCxnSpPr>
          <p:nvPr userDrawn="1"/>
        </p:nvCxnSpPr>
        <p:spPr>
          <a:xfrm>
            <a:off x="2570179" y="3075559"/>
            <a:ext cx="1079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B07C087A-3B66-4E3A-B650-C8E8211A354D}"/>
              </a:ext>
            </a:extLst>
          </p:cNvPr>
          <p:cNvCxnSpPr/>
          <p:nvPr userDrawn="1"/>
        </p:nvCxnSpPr>
        <p:spPr>
          <a:xfrm>
            <a:off x="2668499" y="4099335"/>
            <a:ext cx="1373748" cy="0"/>
          </a:xfrm>
          <a:prstGeom prst="line">
            <a:avLst/>
          </a:prstGeom>
          <a:ln>
            <a:solidFill>
              <a:srgbClr val="A7F1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C70CFCE9-4062-4014-8F61-40F0062D1B54}"/>
              </a:ext>
            </a:extLst>
          </p:cNvPr>
          <p:cNvCxnSpPr>
            <a:cxnSpLocks/>
          </p:cNvCxnSpPr>
          <p:nvPr userDrawn="1"/>
        </p:nvCxnSpPr>
        <p:spPr>
          <a:xfrm>
            <a:off x="2991849" y="5175832"/>
            <a:ext cx="1114025" cy="0"/>
          </a:xfrm>
          <a:prstGeom prst="line">
            <a:avLst/>
          </a:prstGeom>
          <a:ln>
            <a:solidFill>
              <a:srgbClr val="A6E7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9CC4FB14-4BBB-495D-8986-A4A3E1053D8D}"/>
              </a:ext>
            </a:extLst>
          </p:cNvPr>
          <p:cNvSpPr txBox="1"/>
          <p:nvPr userDrawn="1"/>
        </p:nvSpPr>
        <p:spPr>
          <a:xfrm>
            <a:off x="5842419" y="4819117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consensus-based open standards organization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information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DD8FC4B8-5E3F-4EBC-BA10-AAE0E300E381}"/>
              </a:ext>
            </a:extLst>
          </p:cNvPr>
          <p:cNvSpPr txBox="1"/>
          <p:nvPr userDrawn="1"/>
        </p:nvSpPr>
        <p:spPr>
          <a:xfrm>
            <a:off x="5842419" y="3892876"/>
            <a:ext cx="634958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neutral and trusted forum </a:t>
            </a: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7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tackling interoperability issues within and across communities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BC15780-4A67-4428-8E17-EC5E95832895}"/>
              </a:ext>
            </a:extLst>
          </p:cNvPr>
          <p:cNvSpPr txBox="1"/>
          <p:nvPr userDrawn="1"/>
        </p:nvSpPr>
        <p:spPr>
          <a:xfrm>
            <a:off x="662116" y="5265370"/>
            <a:ext cx="189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7" name="Picture 2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xmlns="" id="{424DC046-7E24-4C41-9851-06E0B4DEDF8C}"/>
              </a:ext>
            </a:extLst>
          </p:cNvPr>
          <p:cNvPicPr>
            <a:picLocks/>
          </p:cNvPicPr>
          <p:nvPr userDrawn="1"/>
        </p:nvPicPr>
        <p:blipFill rotWithShape="1">
          <a:blip r:embed="rId4" cstate="email">
            <a:alphaModFix amt="85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77D29AD2-AF62-47EE-AEE9-224A0BB53668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xmlns="" id="{ADD31773-BFA5-4F96-BD69-A4FA49334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33" name="Picture 32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xmlns="" id="{32F96E37-490A-4AE9-B5F8-3CC5C4722FA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80A513AF-3F0E-4BF4-A409-0E6A02E99C50}"/>
              </a:ext>
            </a:extLst>
          </p:cNvPr>
          <p:cNvSpPr/>
          <p:nvPr userDrawn="1"/>
        </p:nvSpPr>
        <p:spPr>
          <a:xfrm>
            <a:off x="0" y="6560736"/>
            <a:ext cx="121919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000" b="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rPr>
              <a:t>Copyright © 2020 Open Geospatial Consortium</a:t>
            </a:r>
          </a:p>
        </p:txBody>
      </p:sp>
    </p:spTree>
    <p:extLst>
      <p:ext uri="{BB962C8B-B14F-4D97-AF65-F5344CB8AC3E}">
        <p14:creationId xmlns:p14="http://schemas.microsoft.com/office/powerpoint/2010/main" xmlns="" val="4059380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ptop, indoor, computer, person&#10;&#10;Description automatically generated">
            <a:extLst>
              <a:ext uri="{FF2B5EF4-FFF2-40B4-BE49-F238E27FC236}">
                <a16:creationId xmlns:a16="http://schemas.microsoft.com/office/drawing/2014/main" xmlns="" id="{B5445D77-1EFD-483D-A03A-EF38776DC6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85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7620"/>
            <a:ext cx="6763432" cy="64896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2465E5B-22B8-4E72-B835-DF9A4CFD14C9}"/>
              </a:ext>
            </a:extLst>
          </p:cNvPr>
          <p:cNvSpPr/>
          <p:nvPr userDrawn="1"/>
        </p:nvSpPr>
        <p:spPr>
          <a:xfrm>
            <a:off x="6297731" y="0"/>
            <a:ext cx="5902712" cy="64972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xmlns="" id="{EB67D19A-99E1-4749-A4A8-10A9B5F7EA33}"/>
              </a:ext>
            </a:extLst>
          </p:cNvPr>
          <p:cNvPicPr>
            <a:picLocks/>
          </p:cNvPicPr>
          <p:nvPr userDrawn="1"/>
        </p:nvPicPr>
        <p:blipFill rotWithShape="1">
          <a:blip r:embed="rId4" cstate="email">
            <a:alphaModFix amt="85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04C919E-6033-44D8-A82E-BAC7C8B41DA4}"/>
              </a:ext>
            </a:extLst>
          </p:cNvPr>
          <p:cNvSpPr/>
          <p:nvPr userDrawn="1"/>
        </p:nvSpPr>
        <p:spPr>
          <a:xfrm>
            <a:off x="-2304" y="6430"/>
            <a:ext cx="6307631" cy="1957137"/>
          </a:xfrm>
          <a:prstGeom prst="rect">
            <a:avLst/>
          </a:prstGeom>
          <a:solidFill>
            <a:srgbClr val="060A24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02C3632-C874-4FE5-988C-668B6AA0FA2A}"/>
              </a:ext>
            </a:extLst>
          </p:cNvPr>
          <p:cNvSpPr/>
          <p:nvPr userDrawn="1"/>
        </p:nvSpPr>
        <p:spPr>
          <a:xfrm>
            <a:off x="6305328" y="7406"/>
            <a:ext cx="5902712" cy="1957137"/>
          </a:xfrm>
          <a:prstGeom prst="rect">
            <a:avLst/>
          </a:prstGeom>
          <a:solidFill>
            <a:srgbClr val="0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53F7420-6F97-420E-AB6D-7DCC48B44A70}"/>
              </a:ext>
            </a:extLst>
          </p:cNvPr>
          <p:cNvSpPr txBox="1"/>
          <p:nvPr userDrawn="1"/>
        </p:nvSpPr>
        <p:spPr>
          <a:xfrm>
            <a:off x="6529135" y="383248"/>
            <a:ext cx="5505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The world’s leading and comprehensive community of experts making location data more findable, accessible, interoperable and reusable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AA23890-AF8D-4846-8121-CDF7ADE81E24}"/>
              </a:ext>
            </a:extLst>
          </p:cNvPr>
          <p:cNvSpPr txBox="1"/>
          <p:nvPr userDrawn="1"/>
        </p:nvSpPr>
        <p:spPr>
          <a:xfrm>
            <a:off x="6935536" y="2226115"/>
            <a:ext cx="1845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ea typeface="MS PGothic" charset="-128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CEC0237-CA9B-459A-9D1C-A8F9952C7102}"/>
              </a:ext>
            </a:extLst>
          </p:cNvPr>
          <p:cNvSpPr txBox="1"/>
          <p:nvPr userDrawn="1"/>
        </p:nvSpPr>
        <p:spPr>
          <a:xfrm>
            <a:off x="6935535" y="3552272"/>
            <a:ext cx="2062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Government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EA75ED4-BB99-419E-8740-98414831B88D}"/>
              </a:ext>
            </a:extLst>
          </p:cNvPr>
          <p:cNvSpPr txBox="1"/>
          <p:nvPr userDrawn="1"/>
        </p:nvSpPr>
        <p:spPr>
          <a:xfrm>
            <a:off x="6935535" y="4887785"/>
            <a:ext cx="3320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&amp; Academia</a:t>
            </a:r>
            <a:endParaRPr lang="en-US" sz="1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9274F26-6D78-4CF2-88B7-6D78A1FC647C}"/>
              </a:ext>
            </a:extLst>
          </p:cNvPr>
          <p:cNvSpPr txBox="1"/>
          <p:nvPr userDrawn="1"/>
        </p:nvSpPr>
        <p:spPr>
          <a:xfrm>
            <a:off x="611977" y="383248"/>
            <a:ext cx="5165947" cy="1220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4400"/>
              </a:lnSpc>
            </a:pPr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Who are our members?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36206074-9906-4596-A595-3DF70721DC35}"/>
              </a:ext>
            </a:extLst>
          </p:cNvPr>
          <p:cNvCxnSpPr>
            <a:cxnSpLocks/>
          </p:cNvCxnSpPr>
          <p:nvPr userDrawn="1"/>
        </p:nvCxnSpPr>
        <p:spPr>
          <a:xfrm flipV="1">
            <a:off x="5933937" y="433137"/>
            <a:ext cx="0" cy="113887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4D96724-508B-4C86-852C-9348DD865620}"/>
              </a:ext>
            </a:extLst>
          </p:cNvPr>
          <p:cNvSpPr txBox="1"/>
          <p:nvPr userDrawn="1"/>
        </p:nvSpPr>
        <p:spPr>
          <a:xfrm>
            <a:off x="6935536" y="2553019"/>
            <a:ext cx="430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Business Development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Competitive Technical Advantage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Global; Brand Exposure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0C99D9C-DBAE-4B78-81E3-45BAAFA88CC2}"/>
              </a:ext>
            </a:extLst>
          </p:cNvPr>
          <p:cNvSpPr txBox="1"/>
          <p:nvPr userDrawn="1"/>
        </p:nvSpPr>
        <p:spPr>
          <a:xfrm>
            <a:off x="6935535" y="3872411"/>
            <a:ext cx="5117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Innovation and Market Support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Trusted Advice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Partnerships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Operational Policy, Support, and Certification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21A093A5-D3EC-45CD-A5FA-8B94D9CD9390}"/>
              </a:ext>
            </a:extLst>
          </p:cNvPr>
          <p:cNvSpPr txBox="1"/>
          <p:nvPr userDrawn="1"/>
        </p:nvSpPr>
        <p:spPr>
          <a:xfrm>
            <a:off x="6935535" y="5196997"/>
            <a:ext cx="3626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Applied Research Partners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Funding for Innovation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International Collaboration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ea typeface="MS PGothic" charset="-128"/>
                <a:cs typeface="Arial" panose="020B0604020202020204" pitchFamily="34" charset="0"/>
              </a:rPr>
              <a:t>Citations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54EBF67-3402-4B27-B109-22EF82CBAB31}"/>
              </a:ext>
            </a:extLst>
          </p:cNvPr>
          <p:cNvSpPr txBox="1"/>
          <p:nvPr userDrawn="1"/>
        </p:nvSpPr>
        <p:spPr>
          <a:xfrm>
            <a:off x="10550013" y="1218068"/>
            <a:ext cx="1478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xmlns="" id="{09B4A003-567F-484E-B389-DD6F5934C6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178552" y="2135917"/>
            <a:ext cx="450880" cy="450880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xmlns="" id="{D98627A3-9CDA-4281-8D00-48A0905A5D0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8191252" y="3423022"/>
            <a:ext cx="539998" cy="539998"/>
          </a:xfrm>
          <a:prstGeom prst="rect">
            <a:avLst/>
          </a:prstGeom>
        </p:spPr>
      </p:pic>
      <p:pic>
        <p:nvPicPr>
          <p:cNvPr id="27" name="Picture 26" descr="A picture containing clock&#10;&#10;Description automatically generated">
            <a:extLst>
              <a:ext uri="{FF2B5EF4-FFF2-40B4-BE49-F238E27FC236}">
                <a16:creationId xmlns:a16="http://schemas.microsoft.com/office/drawing/2014/main" xmlns="" id="{E07B5C55-17C4-42B7-9E39-100E77B94CA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9175750" y="4855060"/>
            <a:ext cx="393700" cy="3937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73D0596D-FDD8-4353-A183-BBC22A1D96E7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xmlns="" id="{18D1E095-E24B-4EAC-95AF-53F0C7758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34" name="Picture 3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xmlns="" id="{9161A6E4-E812-4AB0-80D6-1D2E4164543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7041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4190970-6525-44D3-9AE8-4614745807E8}"/>
              </a:ext>
            </a:extLst>
          </p:cNvPr>
          <p:cNvSpPr/>
          <p:nvPr userDrawn="1"/>
        </p:nvSpPr>
        <p:spPr>
          <a:xfrm>
            <a:off x="0" y="6147896"/>
            <a:ext cx="12192000" cy="429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xmlns="" id="{F66AB522-982A-4FA7-ACDF-5358F4032C6C}"/>
              </a:ext>
            </a:extLst>
          </p:cNvPr>
          <p:cNvPicPr>
            <a:picLocks/>
          </p:cNvPicPr>
          <p:nvPr userDrawn="1"/>
        </p:nvPicPr>
        <p:blipFill rotWithShape="1">
          <a:blip r:embed="rId4" cstate="email">
            <a:alphaModFix amt="85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6495059"/>
            <a:ext cx="12192000" cy="364077"/>
          </a:xfrm>
          <a:prstGeom prst="rect">
            <a:avLst/>
          </a:prstGeom>
        </p:spPr>
      </p:pic>
      <p:pic>
        <p:nvPicPr>
          <p:cNvPr id="7" name="Picture 6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xmlns="" id="{CED46392-1508-4C8D-9D6E-3A41BFC61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alphaModFix amt="85000"/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r="-448"/>
          <a:stretch/>
        </p:blipFill>
        <p:spPr>
          <a:xfrm>
            <a:off x="0" y="0"/>
            <a:ext cx="6096000" cy="61478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3F17066-E003-4E0F-B44B-7583D77BC76E}"/>
              </a:ext>
            </a:extLst>
          </p:cNvPr>
          <p:cNvSpPr txBox="1"/>
          <p:nvPr userDrawn="1"/>
        </p:nvSpPr>
        <p:spPr>
          <a:xfrm>
            <a:off x="6282388" y="290354"/>
            <a:ext cx="4259765" cy="7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48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1A8F0087-078C-4D1E-A87E-2D4DB1EF4F3E}"/>
              </a:ext>
            </a:extLst>
          </p:cNvPr>
          <p:cNvCxnSpPr>
            <a:cxnSpLocks/>
          </p:cNvCxnSpPr>
          <p:nvPr userDrawn="1"/>
        </p:nvCxnSpPr>
        <p:spPr>
          <a:xfrm flipH="1">
            <a:off x="6403539" y="1063993"/>
            <a:ext cx="1227951" cy="0"/>
          </a:xfrm>
          <a:prstGeom prst="line">
            <a:avLst/>
          </a:prstGeom>
          <a:ln w="190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920684B-B77A-4314-88F0-E06F6049CE6A}"/>
              </a:ext>
            </a:extLst>
          </p:cNvPr>
          <p:cNvSpPr txBox="1"/>
          <p:nvPr userDrawn="1"/>
        </p:nvSpPr>
        <p:spPr>
          <a:xfrm>
            <a:off x="171519" y="184151"/>
            <a:ext cx="1791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xmlns="" id="{1C20CE82-746C-42D6-A03A-EA776CC1FB4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61704" y="3096747"/>
            <a:ext cx="439378" cy="439378"/>
          </a:xfrm>
          <a:prstGeom prst="rect">
            <a:avLst/>
          </a:prstGeom>
        </p:spPr>
      </p:pic>
      <p:pic>
        <p:nvPicPr>
          <p:cNvPr id="19" name="Picture 18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xmlns="" id="{55F7A46D-C012-4930-9CC3-4FE49C3FFE9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661705" y="4374326"/>
            <a:ext cx="394259" cy="39425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13D5327-B18B-4464-8A47-5205408F1ABD}"/>
              </a:ext>
            </a:extLst>
          </p:cNvPr>
          <p:cNvSpPr txBox="1"/>
          <p:nvPr userDrawn="1"/>
        </p:nvSpPr>
        <p:spPr>
          <a:xfrm>
            <a:off x="10975609" y="6549164"/>
            <a:ext cx="853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xmlns="" id="{B3DA7BAE-9FA0-459E-9E5B-50E1679AD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489" y="6545722"/>
            <a:ext cx="1141291" cy="283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24" name="Picture 23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xmlns="" id="{20A3F6FC-0327-45A8-AAC3-6D612851F9F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316768" y="6517414"/>
            <a:ext cx="324582" cy="32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6984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swaggerhub.com/domains/UAB-CREAF/ogc-api-tiles/1.0.0" TargetMode="External"/><Relationship Id="rId3" Type="http://schemas.openxmlformats.org/officeDocument/2006/relationships/hyperlink" Target="https://github.com/opengeospatial/OGC-API-Maps" TargetMode="External"/><Relationship Id="rId7" Type="http://schemas.openxmlformats.org/officeDocument/2006/relationships/hyperlink" Target="https://app.swaggerhub.com/domains/UAB-CREAF/ogc-api-maps/1.0.0" TargetMode="External"/><Relationship Id="rId2" Type="http://schemas.openxmlformats.org/officeDocument/2006/relationships/hyperlink" Target="https://github.com/opengeospatial/OGC-API-Tile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pp.swaggerhub.com/apis/UAB-CREAF/ogc-api-maps-opf-xmp-more-1-collection/1.0.0" TargetMode="External"/><Relationship Id="rId5" Type="http://schemas.openxmlformats.org/officeDocument/2006/relationships/hyperlink" Target="https://app.swaggerhub.com/apis/UAB-CREAF/ogc-api-map-tiles-opf-xmp-mt-more-1-collection/1.0.0" TargetMode="External"/><Relationship Id="rId4" Type="http://schemas.openxmlformats.org/officeDocument/2006/relationships/hyperlink" Target="https://github.com/opengeospatial/2D-Tile-Matrix-Se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716739B-6975-43ED-8A4D-46C87323EF67}"/>
              </a:ext>
            </a:extLst>
          </p:cNvPr>
          <p:cNvSpPr txBox="1"/>
          <p:nvPr/>
        </p:nvSpPr>
        <p:spPr>
          <a:xfrm>
            <a:off x="153003" y="914400"/>
            <a:ext cx="62177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API </a:t>
            </a:r>
            <a:r>
              <a:rPr lang="en-US" sz="4400" b="1" dirty="0" smtClean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Tiles</a:t>
            </a:r>
            <a:endParaRPr lang="en-US" sz="44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en-US" sz="3600" b="1" dirty="0" smtClean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Joan </a:t>
            </a:r>
            <a:r>
              <a:rPr lang="en-US" sz="3600" b="1" dirty="0" smtClean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Masó (UAB-CREAF)</a:t>
            </a:r>
            <a:endParaRPr lang="en-US" sz="36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59D754F-60FE-ED49-B2CE-9D2A2B66C754}"/>
              </a:ext>
            </a:extLst>
          </p:cNvPr>
          <p:cNvSpPr txBox="1"/>
          <p:nvPr/>
        </p:nvSpPr>
        <p:spPr>
          <a:xfrm>
            <a:off x="153003" y="2348069"/>
            <a:ext cx="62177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118th </a:t>
            </a:r>
            <a:r>
              <a:rPr lang="en-US" sz="24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OGC Member Meeting</a:t>
            </a:r>
          </a:p>
          <a:p>
            <a:r>
              <a:rPr lang="en-US" sz="2000" b="1" dirty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Virtual | </a:t>
            </a:r>
            <a:r>
              <a:rPr lang="en-US" sz="2000" b="1" dirty="0" smtClean="0">
                <a:solidFill>
                  <a:srgbClr val="00206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23 March 2021</a:t>
            </a:r>
            <a:endParaRPr lang="en-US" sz="2000" b="1" dirty="0">
              <a:solidFill>
                <a:srgbClr val="00206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386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Building </a:t>
            </a:r>
            <a:r>
              <a:rPr lang="ca-ES" dirty="0" err="1" smtClean="0"/>
              <a:t>blocks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34107" y="1162838"/>
            <a:ext cx="8943243" cy="5382884"/>
          </a:xfrm>
        </p:spPr>
        <p:txBody>
          <a:bodyPr>
            <a:noAutofit/>
          </a:bodyPr>
          <a:lstStyle/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 smtClean="0"/>
              <a:t>(</a:t>
            </a:r>
            <a:r>
              <a:rPr lang="es-ES" sz="1600" dirty="0" err="1" smtClean="0"/>
              <a:t>essential</a:t>
            </a:r>
            <a:r>
              <a:rPr lang="es-ES" sz="1600" dirty="0" smtClean="0"/>
              <a:t> </a:t>
            </a:r>
            <a:r>
              <a:rPr lang="es-ES" sz="1600" dirty="0" err="1" smtClean="0"/>
              <a:t>building</a:t>
            </a:r>
            <a:r>
              <a:rPr lang="es-ES" sz="1600" dirty="0" smtClean="0"/>
              <a:t> block </a:t>
            </a:r>
            <a:r>
              <a:rPr lang="es-ES" sz="1600" dirty="0" err="1" smtClean="0"/>
              <a:t>also</a:t>
            </a:r>
            <a:r>
              <a:rPr lang="es-ES" sz="1600" dirty="0" smtClean="0"/>
              <a:t> </a:t>
            </a:r>
            <a:r>
              <a:rPr lang="es-ES" sz="1600" dirty="0" err="1" smtClean="0"/>
              <a:t>for</a:t>
            </a:r>
            <a:r>
              <a:rPr lang="es-ES" sz="1600" dirty="0" smtClean="0"/>
              <a:t> </a:t>
            </a:r>
            <a:r>
              <a:rPr lang="es-ES" sz="1600" dirty="0" err="1" smtClean="0"/>
              <a:t>not</a:t>
            </a:r>
            <a:r>
              <a:rPr lang="es-ES" sz="1600" dirty="0" smtClean="0"/>
              <a:t> OGC "</a:t>
            </a:r>
            <a:r>
              <a:rPr lang="es-ES" sz="1600" dirty="0" err="1" smtClean="0"/>
              <a:t>people</a:t>
            </a:r>
            <a:r>
              <a:rPr lang="es-ES" sz="1600" dirty="0" smtClean="0"/>
              <a:t>")</a:t>
            </a:r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 smtClean="0"/>
              <a:t>.../{</a:t>
            </a:r>
            <a:r>
              <a:rPr lang="es-ES" sz="1600" dirty="0" err="1" smtClean="0"/>
              <a:t>tilemetrix</a:t>
            </a:r>
            <a:r>
              <a:rPr lang="es-ES" sz="1600" dirty="0" smtClean="0"/>
              <a:t>}/{</a:t>
            </a:r>
            <a:r>
              <a:rPr lang="es-ES" sz="1600" dirty="0" err="1" smtClean="0"/>
              <a:t>tilerow</a:t>
            </a:r>
            <a:r>
              <a:rPr lang="es-ES" sz="1600" dirty="0" smtClean="0"/>
              <a:t>}/{</a:t>
            </a:r>
            <a:r>
              <a:rPr lang="es-ES" sz="1600" dirty="0" err="1" smtClean="0"/>
              <a:t>tilecol</a:t>
            </a:r>
            <a:r>
              <a:rPr lang="es-ES" sz="1600" dirty="0" smtClean="0"/>
              <a:t>}</a:t>
            </a:r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 smtClean="0"/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 smtClean="0"/>
              <a:t>(</a:t>
            </a:r>
            <a:r>
              <a:rPr lang="es-ES" sz="1600" dirty="0" err="1" smtClean="0"/>
              <a:t>building</a:t>
            </a:r>
            <a:r>
              <a:rPr lang="es-ES" sz="1600" dirty="0" smtClean="0"/>
              <a:t> block </a:t>
            </a:r>
            <a:r>
              <a:rPr lang="es-ES" sz="1600" dirty="0" err="1" smtClean="0"/>
              <a:t>with</a:t>
            </a:r>
            <a:r>
              <a:rPr lang="es-ES" sz="1600" dirty="0" smtClean="0"/>
              <a:t> </a:t>
            </a:r>
            <a:r>
              <a:rPr lang="es-ES" sz="1600" dirty="0" err="1" smtClean="0"/>
              <a:t>tileset</a:t>
            </a:r>
            <a:r>
              <a:rPr lang="es-ES" sz="1600" dirty="0" smtClean="0"/>
              <a:t> </a:t>
            </a:r>
            <a:r>
              <a:rPr lang="es-ES" sz="1600" dirty="0" err="1" smtClean="0"/>
              <a:t>metadata</a:t>
            </a:r>
            <a:r>
              <a:rPr lang="es-ES" sz="1600" dirty="0" smtClean="0"/>
              <a:t>)</a:t>
            </a:r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 smtClean="0"/>
              <a:t>.../tiles                      </a:t>
            </a:r>
            <a:r>
              <a:rPr lang="es-ES" sz="1600" dirty="0" err="1" smtClean="0"/>
              <a:t>defined</a:t>
            </a:r>
            <a:r>
              <a:rPr lang="es-ES" sz="1600" dirty="0" smtClean="0"/>
              <a:t> in OGC API tiles; </a:t>
            </a:r>
            <a:r>
              <a:rPr lang="es-ES" sz="1600" dirty="0" err="1" smtClean="0"/>
              <a:t>tileset</a:t>
            </a:r>
            <a:r>
              <a:rPr lang="es-ES" sz="1600" dirty="0" smtClean="0"/>
              <a:t> </a:t>
            </a:r>
            <a:r>
              <a:rPr lang="es-ES" sz="1600" dirty="0" err="1" smtClean="0"/>
              <a:t>lists</a:t>
            </a:r>
            <a:r>
              <a:rPr lang="es-ES" sz="1600" dirty="0" smtClean="0"/>
              <a:t> </a:t>
            </a:r>
            <a:r>
              <a:rPr lang="es-ES" sz="1600" dirty="0" err="1" smtClean="0"/>
              <a:t>conformance</a:t>
            </a:r>
            <a:r>
              <a:rPr lang="es-ES" sz="1600" dirty="0" smtClean="0"/>
              <a:t> </a:t>
            </a:r>
            <a:r>
              <a:rPr lang="es-ES" sz="1600" dirty="0" err="1" smtClean="0"/>
              <a:t>class</a:t>
            </a:r>
            <a:r>
              <a:rPr lang="es-ES" sz="1600" dirty="0" smtClean="0"/>
              <a:t> </a:t>
            </a:r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 smtClean="0"/>
              <a:t>.../tiles/{</a:t>
            </a:r>
            <a:r>
              <a:rPr lang="es-ES" sz="1600" dirty="0" err="1" smtClean="0"/>
              <a:t>tilematrixsetid</a:t>
            </a:r>
            <a:r>
              <a:rPr lang="es-ES" sz="1600" dirty="0" smtClean="0"/>
              <a:t>}    </a:t>
            </a:r>
            <a:r>
              <a:rPr lang="es-ES" sz="1600" dirty="0" err="1" smtClean="0"/>
              <a:t>defined</a:t>
            </a:r>
            <a:r>
              <a:rPr lang="es-ES" sz="1600" dirty="0" smtClean="0"/>
              <a:t> in OGC API tiles; </a:t>
            </a:r>
            <a:r>
              <a:rPr lang="es-ES" sz="1600" dirty="0" err="1" smtClean="0"/>
              <a:t>tileset</a:t>
            </a:r>
            <a:r>
              <a:rPr lang="es-ES" sz="1600" dirty="0" smtClean="0"/>
              <a:t> </a:t>
            </a:r>
            <a:r>
              <a:rPr lang="es-ES" sz="1600" dirty="0" err="1" smtClean="0"/>
              <a:t>metadata</a:t>
            </a:r>
            <a:r>
              <a:rPr lang="es-ES" sz="1600" dirty="0" smtClean="0"/>
              <a:t> </a:t>
            </a:r>
            <a:r>
              <a:rPr lang="es-ES" sz="1600" dirty="0" err="1" smtClean="0"/>
              <a:t>conformance</a:t>
            </a:r>
            <a:r>
              <a:rPr lang="es-ES" sz="1600" dirty="0" smtClean="0"/>
              <a:t> </a:t>
            </a:r>
            <a:r>
              <a:rPr lang="es-ES" sz="1600" dirty="0" err="1" smtClean="0"/>
              <a:t>class</a:t>
            </a:r>
            <a:endParaRPr lang="es-ES" sz="1600" dirty="0" smtClean="0"/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 smtClean="0"/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 smtClean="0"/>
              <a:t>.../tiles/{</a:t>
            </a:r>
            <a:r>
              <a:rPr lang="es-ES" sz="1600" dirty="0" err="1" smtClean="0"/>
              <a:t>tilematrixsetid</a:t>
            </a:r>
            <a:r>
              <a:rPr lang="es-ES" sz="1600" dirty="0" smtClean="0"/>
              <a:t>}/{</a:t>
            </a:r>
            <a:r>
              <a:rPr lang="es-ES" sz="1600" dirty="0" err="1" smtClean="0"/>
              <a:t>tilemetrix</a:t>
            </a:r>
            <a:r>
              <a:rPr lang="es-ES" sz="1600" dirty="0" smtClean="0"/>
              <a:t>}/{</a:t>
            </a:r>
            <a:r>
              <a:rPr lang="es-ES" sz="1600" dirty="0" err="1" smtClean="0"/>
              <a:t>tilerow</a:t>
            </a:r>
            <a:r>
              <a:rPr lang="es-ES" sz="1600" dirty="0" smtClean="0"/>
              <a:t>}/{</a:t>
            </a:r>
            <a:r>
              <a:rPr lang="es-ES" sz="1600" dirty="0" err="1" smtClean="0"/>
              <a:t>tilecol</a:t>
            </a:r>
            <a:r>
              <a:rPr lang="es-ES" sz="1600" dirty="0" smtClean="0"/>
              <a:t>} </a:t>
            </a:r>
            <a:endParaRPr lang="es-ES" sz="1600" dirty="0" smtClean="0"/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 smtClean="0"/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 smtClean="0"/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 smtClean="0"/>
              <a:t>(</a:t>
            </a:r>
            <a:r>
              <a:rPr lang="es-ES" sz="1600" dirty="0" err="1" smtClean="0"/>
              <a:t>building</a:t>
            </a:r>
            <a:r>
              <a:rPr lang="es-ES" sz="1600" dirty="0" smtClean="0"/>
              <a:t> block)</a:t>
            </a:r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 smtClean="0"/>
              <a:t>.../</a:t>
            </a:r>
            <a:r>
              <a:rPr lang="es-ES" sz="1600" dirty="0" err="1" smtClean="0"/>
              <a:t>map</a:t>
            </a:r>
            <a:r>
              <a:rPr lang="es-ES" sz="1600" dirty="0" smtClean="0"/>
              <a:t>                   </a:t>
            </a:r>
            <a:r>
              <a:rPr lang="es-ES" sz="1600" dirty="0" err="1" smtClean="0"/>
              <a:t>defined</a:t>
            </a:r>
            <a:r>
              <a:rPr lang="es-ES" sz="1600" dirty="0" smtClean="0"/>
              <a:t> in </a:t>
            </a:r>
            <a:r>
              <a:rPr lang="es-ES" sz="1600" dirty="0" err="1" smtClean="0"/>
              <a:t>the</a:t>
            </a:r>
            <a:r>
              <a:rPr lang="es-ES" sz="1600" dirty="0" smtClean="0"/>
              <a:t> OGC API </a:t>
            </a:r>
            <a:r>
              <a:rPr lang="es-ES" sz="1600" dirty="0" err="1" smtClean="0"/>
              <a:t>maps</a:t>
            </a:r>
            <a:r>
              <a:rPr lang="es-ES" sz="1600" dirty="0" smtClean="0"/>
              <a:t>; </a:t>
            </a:r>
            <a:r>
              <a:rPr lang="es-ES" sz="1600" dirty="0" err="1" smtClean="0"/>
              <a:t>core</a:t>
            </a:r>
            <a:r>
              <a:rPr lang="es-ES" sz="1600" dirty="0" smtClean="0"/>
              <a:t> (default </a:t>
            </a:r>
            <a:r>
              <a:rPr lang="es-ES" sz="1600" dirty="0" err="1" smtClean="0"/>
              <a:t>style</a:t>
            </a:r>
            <a:r>
              <a:rPr lang="es-ES" sz="1600" dirty="0" smtClean="0"/>
              <a:t>)</a:t>
            </a:r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 smtClean="0"/>
              <a:t>.../</a:t>
            </a:r>
            <a:r>
              <a:rPr lang="es-ES" sz="1600" dirty="0" err="1" smtClean="0"/>
              <a:t>map?BBOX</a:t>
            </a:r>
            <a:r>
              <a:rPr lang="es-ES" sz="1600" dirty="0" smtClean="0"/>
              <a:t>=...          </a:t>
            </a:r>
            <a:r>
              <a:rPr lang="es-ES" sz="1600" dirty="0" err="1" smtClean="0"/>
              <a:t>defined</a:t>
            </a:r>
            <a:r>
              <a:rPr lang="es-ES" sz="1600" dirty="0" smtClean="0"/>
              <a:t> in </a:t>
            </a:r>
            <a:r>
              <a:rPr lang="es-ES" sz="1600" dirty="0" err="1" smtClean="0"/>
              <a:t>the</a:t>
            </a:r>
            <a:r>
              <a:rPr lang="es-ES" sz="1600" dirty="0" smtClean="0"/>
              <a:t> OGC API </a:t>
            </a:r>
            <a:r>
              <a:rPr lang="es-ES" sz="1600" dirty="0" err="1" smtClean="0"/>
              <a:t>maps</a:t>
            </a:r>
            <a:r>
              <a:rPr lang="es-ES" sz="1600" dirty="0" smtClean="0"/>
              <a:t>; </a:t>
            </a:r>
            <a:r>
              <a:rPr lang="es-ES" sz="1600" dirty="0" err="1" smtClean="0"/>
              <a:t>bbox</a:t>
            </a:r>
            <a:r>
              <a:rPr lang="es-ES" sz="1600" dirty="0" smtClean="0"/>
              <a:t> </a:t>
            </a:r>
            <a:r>
              <a:rPr lang="es-ES" sz="1600" dirty="0" err="1" smtClean="0"/>
              <a:t>conformance</a:t>
            </a:r>
            <a:r>
              <a:rPr lang="es-ES" sz="1600" dirty="0" smtClean="0"/>
              <a:t> </a:t>
            </a:r>
            <a:r>
              <a:rPr lang="es-ES" sz="1600" dirty="0" err="1" smtClean="0"/>
              <a:t>class</a:t>
            </a:r>
            <a:r>
              <a:rPr lang="es-ES" sz="1600" dirty="0" smtClean="0"/>
              <a:t> (default </a:t>
            </a:r>
            <a:r>
              <a:rPr lang="es-ES" sz="1600" dirty="0" err="1" smtClean="0"/>
              <a:t>style</a:t>
            </a:r>
            <a:r>
              <a:rPr lang="es-ES" sz="1600" dirty="0" smtClean="0"/>
              <a:t>)</a:t>
            </a:r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endParaRPr lang="es-ES" sz="1600" dirty="0" smtClean="0"/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 smtClean="0"/>
              <a:t>(</a:t>
            </a:r>
            <a:r>
              <a:rPr lang="es-ES" sz="1600" dirty="0" err="1" smtClean="0"/>
              <a:t>how</a:t>
            </a:r>
            <a:r>
              <a:rPr lang="es-ES" sz="1600" dirty="0" smtClean="0"/>
              <a:t> </a:t>
            </a:r>
            <a:r>
              <a:rPr lang="es-ES" sz="1600" dirty="0" err="1" smtClean="0"/>
              <a:t>to</a:t>
            </a:r>
            <a:r>
              <a:rPr lang="es-ES" sz="1600" dirty="0" smtClean="0"/>
              <a:t> combine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two</a:t>
            </a:r>
            <a:r>
              <a:rPr lang="es-ES" sz="1600" dirty="0" smtClean="0"/>
              <a:t> </a:t>
            </a:r>
            <a:r>
              <a:rPr lang="es-ES" sz="1600" dirty="0" err="1" smtClean="0"/>
              <a:t>building</a:t>
            </a:r>
            <a:r>
              <a:rPr lang="es-ES" sz="1600" dirty="0" smtClean="0"/>
              <a:t> blocks (</a:t>
            </a:r>
            <a:r>
              <a:rPr lang="es-ES" sz="1600" dirty="0" err="1" smtClean="0"/>
              <a:t>maps</a:t>
            </a:r>
            <a:r>
              <a:rPr lang="es-ES" sz="1600" dirty="0" smtClean="0"/>
              <a:t>, tiles))</a:t>
            </a:r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 smtClean="0"/>
              <a:t>.../</a:t>
            </a:r>
            <a:r>
              <a:rPr lang="es-ES" sz="1600" dirty="0" err="1" smtClean="0"/>
              <a:t>map</a:t>
            </a:r>
            <a:r>
              <a:rPr lang="es-ES" sz="1600" dirty="0" smtClean="0"/>
              <a:t>/tiles             </a:t>
            </a:r>
            <a:r>
              <a:rPr lang="es-ES" sz="1600" dirty="0" err="1" smtClean="0"/>
              <a:t>defined</a:t>
            </a:r>
            <a:r>
              <a:rPr lang="es-ES" sz="1600" dirty="0" smtClean="0"/>
              <a:t> in </a:t>
            </a:r>
            <a:r>
              <a:rPr lang="es-ES" sz="1600" dirty="0" err="1" smtClean="0"/>
              <a:t>the</a:t>
            </a:r>
            <a:r>
              <a:rPr lang="es-ES" sz="1600" dirty="0" smtClean="0"/>
              <a:t> OGC API </a:t>
            </a:r>
            <a:r>
              <a:rPr lang="es-ES" sz="1600" dirty="0" err="1" smtClean="0"/>
              <a:t>maps</a:t>
            </a:r>
            <a:r>
              <a:rPr lang="es-ES" sz="1600" dirty="0" smtClean="0"/>
              <a:t>; tiles </a:t>
            </a:r>
            <a:r>
              <a:rPr lang="es-ES" sz="1600" dirty="0" err="1" smtClean="0"/>
              <a:t>conformance</a:t>
            </a:r>
            <a:r>
              <a:rPr lang="es-ES" sz="1600" dirty="0" smtClean="0"/>
              <a:t> </a:t>
            </a:r>
            <a:r>
              <a:rPr lang="es-ES" sz="1600" dirty="0" err="1" smtClean="0"/>
              <a:t>class</a:t>
            </a:r>
            <a:r>
              <a:rPr lang="es-ES" sz="1600" dirty="0" smtClean="0"/>
              <a:t> (has a default </a:t>
            </a:r>
            <a:r>
              <a:rPr lang="es-ES" sz="1600" dirty="0" err="1" smtClean="0"/>
              <a:t>style</a:t>
            </a:r>
            <a:r>
              <a:rPr lang="es-ES" sz="1600" dirty="0" smtClean="0"/>
              <a:t>)</a:t>
            </a:r>
            <a:endParaRPr lang="es-ES" sz="1600" dirty="0" smtClean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2020 Open Geospatial Consortium</a:t>
            </a:r>
            <a:endParaRPr lang="en-U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AC7AC4-9ADF-FA4E-BD12-A120307F00ED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6" name="5 Cheurón"/>
          <p:cNvSpPr/>
          <p:nvPr/>
        </p:nvSpPr>
        <p:spPr>
          <a:xfrm>
            <a:off x="5419725" y="1162838"/>
            <a:ext cx="1895475" cy="6096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smtClean="0">
                <a:solidFill>
                  <a:schemeClr val="bg1"/>
                </a:solidFill>
              </a:rPr>
              <a:t>A </a:t>
            </a:r>
            <a:r>
              <a:rPr lang="ca-ES" dirty="0" err="1" smtClean="0">
                <a:solidFill>
                  <a:schemeClr val="bg1"/>
                </a:solidFill>
              </a:rPr>
              <a:t>tile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6 Cheurón"/>
          <p:cNvSpPr/>
          <p:nvPr/>
        </p:nvSpPr>
        <p:spPr>
          <a:xfrm>
            <a:off x="8505825" y="1962150"/>
            <a:ext cx="2233484" cy="6096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err="1" smtClean="0">
                <a:solidFill>
                  <a:schemeClr val="bg1"/>
                </a:solidFill>
              </a:rPr>
              <a:t>TileSet</a:t>
            </a:r>
            <a:r>
              <a:rPr lang="ca-ES" dirty="0" smtClean="0">
                <a:solidFill>
                  <a:schemeClr val="bg1"/>
                </a:solidFill>
              </a:rPr>
              <a:t>(s) MD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7 Cheurón"/>
          <p:cNvSpPr/>
          <p:nvPr/>
        </p:nvSpPr>
        <p:spPr>
          <a:xfrm>
            <a:off x="5791200" y="2895600"/>
            <a:ext cx="2238375" cy="4000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smtClean="0">
                <a:solidFill>
                  <a:schemeClr val="bg1"/>
                </a:solidFill>
              </a:rPr>
              <a:t>A </a:t>
            </a:r>
            <a:r>
              <a:rPr lang="ca-ES" dirty="0" err="1" smtClean="0">
                <a:solidFill>
                  <a:schemeClr val="bg1"/>
                </a:solidFill>
              </a:rPr>
              <a:t>tile</a:t>
            </a:r>
            <a:r>
              <a:rPr lang="ca-ES" dirty="0" smtClean="0">
                <a:solidFill>
                  <a:schemeClr val="bg1"/>
                </a:solidFill>
              </a:rPr>
              <a:t> in a </a:t>
            </a:r>
            <a:r>
              <a:rPr lang="ca-ES" dirty="0" err="1" smtClean="0">
                <a:solidFill>
                  <a:schemeClr val="bg1"/>
                </a:solidFill>
              </a:rPr>
              <a:t>tileset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8 Cheurón"/>
          <p:cNvSpPr/>
          <p:nvPr/>
        </p:nvSpPr>
        <p:spPr>
          <a:xfrm>
            <a:off x="9277350" y="4686300"/>
            <a:ext cx="1895475" cy="6096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smtClean="0">
                <a:solidFill>
                  <a:schemeClr val="bg1"/>
                </a:solidFill>
              </a:rPr>
              <a:t>A </a:t>
            </a:r>
            <a:r>
              <a:rPr lang="ca-ES" dirty="0" err="1" smtClean="0">
                <a:solidFill>
                  <a:schemeClr val="bg1"/>
                </a:solidFill>
              </a:rPr>
              <a:t>tile</a:t>
            </a:r>
            <a:r>
              <a:rPr lang="ca-ES" dirty="0" smtClean="0">
                <a:solidFill>
                  <a:schemeClr val="bg1"/>
                </a:solidFill>
              </a:rPr>
              <a:t> (</a:t>
            </a:r>
            <a:r>
              <a:rPr lang="ca-ES" dirty="0" err="1" smtClean="0">
                <a:solidFill>
                  <a:schemeClr val="bg1"/>
                </a:solidFill>
              </a:rPr>
              <a:t>rendered</a:t>
            </a:r>
            <a:r>
              <a:rPr lang="ca-ES" dirty="0" smtClean="0">
                <a:solidFill>
                  <a:schemeClr val="bg1"/>
                </a:solidFill>
              </a:rPr>
              <a:t>)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9 Cheurón"/>
          <p:cNvSpPr/>
          <p:nvPr/>
        </p:nvSpPr>
        <p:spPr>
          <a:xfrm>
            <a:off x="9277350" y="3771900"/>
            <a:ext cx="1895475" cy="6096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smtClean="0">
                <a:solidFill>
                  <a:schemeClr val="bg1"/>
                </a:solidFill>
              </a:rPr>
              <a:t>A </a:t>
            </a:r>
            <a:r>
              <a:rPr lang="ca-ES" dirty="0" err="1" smtClean="0">
                <a:solidFill>
                  <a:schemeClr val="bg1"/>
                </a:solidFill>
              </a:rPr>
              <a:t>map</a:t>
            </a:r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Apply</a:t>
            </a:r>
            <a:r>
              <a:rPr lang="ca-ES" dirty="0" smtClean="0"/>
              <a:t> </a:t>
            </a:r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building</a:t>
            </a:r>
            <a:r>
              <a:rPr lang="ca-ES" dirty="0" smtClean="0"/>
              <a:t> blocs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34107" y="1162838"/>
            <a:ext cx="11391168" cy="4351338"/>
          </a:xfrm>
        </p:spPr>
        <p:txBody>
          <a:bodyPr>
            <a:normAutofit fontScale="85000" lnSpcReduction="20000"/>
          </a:bodyPr>
          <a:lstStyle/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(</a:t>
            </a:r>
            <a:r>
              <a:rPr lang="es-ES" dirty="0" err="1" smtClean="0"/>
              <a:t>how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apply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tiles </a:t>
            </a:r>
            <a:r>
              <a:rPr lang="es-ES" dirty="0" err="1" smtClean="0"/>
              <a:t>building</a:t>
            </a:r>
            <a:r>
              <a:rPr lang="es-ES" dirty="0" smtClean="0"/>
              <a:t> block </a:t>
            </a:r>
            <a:r>
              <a:rPr lang="es-ES" dirty="0" err="1" smtClean="0"/>
              <a:t>to</a:t>
            </a:r>
            <a:r>
              <a:rPr lang="es-ES" dirty="0" smtClean="0"/>
              <a:t> a {</a:t>
            </a:r>
            <a:r>
              <a:rPr lang="es-ES" dirty="0" err="1" smtClean="0"/>
              <a:t>datasetAPI</a:t>
            </a:r>
            <a:r>
              <a:rPr lang="es-ES" dirty="0" smtClean="0"/>
              <a:t>})</a:t>
            </a:r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{</a:t>
            </a:r>
            <a:r>
              <a:rPr lang="es-ES" dirty="0" err="1" smtClean="0"/>
              <a:t>datasetAPI</a:t>
            </a:r>
            <a:r>
              <a:rPr lang="es-ES" dirty="0" smtClean="0"/>
              <a:t>}/</a:t>
            </a:r>
            <a:r>
              <a:rPr lang="es-ES" dirty="0" err="1" smtClean="0"/>
              <a:t>collections</a:t>
            </a:r>
            <a:r>
              <a:rPr lang="es-ES" dirty="0" smtClean="0"/>
              <a:t>/{</a:t>
            </a:r>
            <a:r>
              <a:rPr lang="es-ES" dirty="0" err="1" smtClean="0"/>
              <a:t>collectionId</a:t>
            </a:r>
            <a:r>
              <a:rPr lang="es-ES" dirty="0" smtClean="0"/>
              <a:t>}/tiles  </a:t>
            </a:r>
            <a:r>
              <a:rPr lang="es-ES" dirty="0" err="1" smtClean="0"/>
              <a:t>defined</a:t>
            </a:r>
            <a:r>
              <a:rPr lang="es-ES" dirty="0" smtClean="0"/>
              <a:t> in OGC API tiles; </a:t>
            </a:r>
            <a:r>
              <a:rPr lang="es-ES" dirty="0" err="1" smtClean="0"/>
              <a:t>collection</a:t>
            </a:r>
            <a:endParaRPr lang="es-ES" dirty="0" smtClean="0"/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{</a:t>
            </a:r>
            <a:r>
              <a:rPr lang="es-ES" dirty="0" err="1" smtClean="0"/>
              <a:t>datasetAPI</a:t>
            </a:r>
            <a:r>
              <a:rPr lang="es-ES" dirty="0" smtClean="0"/>
              <a:t>}/tiles                             </a:t>
            </a:r>
            <a:r>
              <a:rPr lang="es-ES" dirty="0" err="1" smtClean="0"/>
              <a:t>defined</a:t>
            </a:r>
            <a:r>
              <a:rPr lang="es-ES" dirty="0" smtClean="0"/>
              <a:t> in OGC API tiles; </a:t>
            </a:r>
            <a:r>
              <a:rPr lang="es-ES" dirty="0" err="1" smtClean="0"/>
              <a:t>root</a:t>
            </a:r>
            <a:r>
              <a:rPr lang="es-ES" dirty="0" smtClean="0"/>
              <a:t> (</a:t>
            </a:r>
            <a:r>
              <a:rPr lang="es-ES" dirty="0" err="1" smtClean="0"/>
              <a:t>dataset</a:t>
            </a:r>
            <a:r>
              <a:rPr lang="es-ES" dirty="0" smtClean="0"/>
              <a:t>)</a:t>
            </a:r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{</a:t>
            </a:r>
            <a:r>
              <a:rPr lang="es-ES" dirty="0" err="1" smtClean="0"/>
              <a:t>datasetAPI</a:t>
            </a:r>
            <a:r>
              <a:rPr lang="es-ES" dirty="0" smtClean="0"/>
              <a:t>}/</a:t>
            </a:r>
            <a:r>
              <a:rPr lang="es-ES" dirty="0" err="1" smtClean="0"/>
              <a:t>tiles?collections</a:t>
            </a:r>
            <a:r>
              <a:rPr lang="es-ES" dirty="0" smtClean="0"/>
              <a:t>=                </a:t>
            </a:r>
            <a:r>
              <a:rPr lang="es-ES" dirty="0" err="1" smtClean="0"/>
              <a:t>defined</a:t>
            </a:r>
            <a:r>
              <a:rPr lang="es-ES" dirty="0" smtClean="0"/>
              <a:t> in OGC API tiles; </a:t>
            </a:r>
            <a:r>
              <a:rPr lang="es-ES" dirty="0" err="1" smtClean="0"/>
              <a:t>collections</a:t>
            </a:r>
            <a:endParaRPr lang="es-ES" dirty="0" smtClean="0"/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 smtClean="0"/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(</a:t>
            </a:r>
            <a:r>
              <a:rPr lang="es-ES" dirty="0" err="1" smtClean="0"/>
              <a:t>how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combine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two</a:t>
            </a:r>
            <a:r>
              <a:rPr lang="es-ES" dirty="0" smtClean="0"/>
              <a:t> </a:t>
            </a:r>
            <a:r>
              <a:rPr lang="es-ES" dirty="0" err="1" smtClean="0"/>
              <a:t>building</a:t>
            </a:r>
            <a:r>
              <a:rPr lang="es-ES" dirty="0" smtClean="0"/>
              <a:t> blocks and </a:t>
            </a:r>
            <a:r>
              <a:rPr lang="es-ES" dirty="0" err="1" smtClean="0"/>
              <a:t>apply</a:t>
            </a:r>
            <a:r>
              <a:rPr lang="es-ES" dirty="0" smtClean="0"/>
              <a:t> </a:t>
            </a:r>
            <a:r>
              <a:rPr lang="es-ES" dirty="0" err="1" smtClean="0"/>
              <a:t>them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a {</a:t>
            </a:r>
            <a:r>
              <a:rPr lang="es-ES" dirty="0" err="1" smtClean="0"/>
              <a:t>datasetAPI</a:t>
            </a:r>
            <a:r>
              <a:rPr lang="es-ES" dirty="0" smtClean="0"/>
              <a:t>}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get</a:t>
            </a:r>
            <a:r>
              <a:rPr lang="es-ES" dirty="0" smtClean="0"/>
              <a:t> </a:t>
            </a:r>
            <a:r>
              <a:rPr lang="es-ES" dirty="0" err="1" smtClean="0"/>
              <a:t>map</a:t>
            </a:r>
            <a:r>
              <a:rPr lang="es-ES" dirty="0" smtClean="0"/>
              <a:t> tiles)</a:t>
            </a:r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{</a:t>
            </a:r>
            <a:r>
              <a:rPr lang="es-ES" dirty="0" err="1" smtClean="0"/>
              <a:t>datasetAPI</a:t>
            </a:r>
            <a:r>
              <a:rPr lang="es-ES" dirty="0" smtClean="0"/>
              <a:t>}/</a:t>
            </a:r>
            <a:r>
              <a:rPr lang="es-ES" dirty="0" err="1" smtClean="0"/>
              <a:t>collections</a:t>
            </a:r>
            <a:r>
              <a:rPr lang="es-ES" dirty="0" smtClean="0"/>
              <a:t>/{</a:t>
            </a:r>
            <a:r>
              <a:rPr lang="es-ES" dirty="0" err="1" smtClean="0"/>
              <a:t>collectionId</a:t>
            </a:r>
            <a:r>
              <a:rPr lang="es-ES" dirty="0" smtClean="0"/>
              <a:t>}/</a:t>
            </a:r>
            <a:r>
              <a:rPr lang="es-ES" dirty="0" err="1" smtClean="0"/>
              <a:t>map</a:t>
            </a:r>
            <a:r>
              <a:rPr lang="es-ES" dirty="0" smtClean="0"/>
              <a:t>/tiles  </a:t>
            </a:r>
            <a:r>
              <a:rPr lang="es-ES" dirty="0" err="1" smtClean="0"/>
              <a:t>defined</a:t>
            </a:r>
            <a:r>
              <a:rPr lang="es-ES" dirty="0" smtClean="0"/>
              <a:t> in OGC API tiles; </a:t>
            </a:r>
            <a:r>
              <a:rPr lang="es-ES" dirty="0" err="1" smtClean="0"/>
              <a:t>collection</a:t>
            </a:r>
            <a:endParaRPr lang="es-ES" dirty="0" smtClean="0"/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{</a:t>
            </a:r>
            <a:r>
              <a:rPr lang="es-ES" dirty="0" err="1" smtClean="0"/>
              <a:t>datasetAPI</a:t>
            </a:r>
            <a:r>
              <a:rPr lang="es-ES" dirty="0" smtClean="0"/>
              <a:t>}/</a:t>
            </a:r>
            <a:r>
              <a:rPr lang="es-ES" dirty="0" err="1" smtClean="0"/>
              <a:t>map</a:t>
            </a:r>
            <a:r>
              <a:rPr lang="es-ES" dirty="0" smtClean="0"/>
              <a:t>/tiles                             </a:t>
            </a:r>
            <a:r>
              <a:rPr lang="es-ES" dirty="0" err="1" smtClean="0"/>
              <a:t>defined</a:t>
            </a:r>
            <a:r>
              <a:rPr lang="es-ES" dirty="0" smtClean="0"/>
              <a:t> in OGC API tiles; </a:t>
            </a:r>
            <a:r>
              <a:rPr lang="es-ES" dirty="0" err="1" smtClean="0"/>
              <a:t>root</a:t>
            </a:r>
            <a:r>
              <a:rPr lang="es-ES" dirty="0" smtClean="0"/>
              <a:t> (</a:t>
            </a:r>
            <a:r>
              <a:rPr lang="es-ES" dirty="0" err="1" smtClean="0"/>
              <a:t>dataset</a:t>
            </a:r>
            <a:r>
              <a:rPr lang="es-ES" dirty="0" smtClean="0"/>
              <a:t>, default </a:t>
            </a:r>
            <a:r>
              <a:rPr lang="es-ES" dirty="0" err="1" smtClean="0"/>
              <a:t>style</a:t>
            </a:r>
            <a:r>
              <a:rPr lang="es-ES" dirty="0" smtClean="0"/>
              <a:t>)</a:t>
            </a:r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{</a:t>
            </a:r>
            <a:r>
              <a:rPr lang="es-ES" dirty="0" err="1" smtClean="0"/>
              <a:t>datasetAPI</a:t>
            </a:r>
            <a:r>
              <a:rPr lang="es-ES" dirty="0" smtClean="0"/>
              <a:t>}/</a:t>
            </a:r>
            <a:r>
              <a:rPr lang="es-ES" dirty="0" err="1" smtClean="0"/>
              <a:t>map</a:t>
            </a:r>
            <a:r>
              <a:rPr lang="es-ES" dirty="0" smtClean="0"/>
              <a:t>/</a:t>
            </a:r>
            <a:r>
              <a:rPr lang="es-ES" dirty="0" err="1" smtClean="0"/>
              <a:t>tiles?collections</a:t>
            </a:r>
            <a:r>
              <a:rPr lang="es-ES" dirty="0" smtClean="0"/>
              <a:t>=                </a:t>
            </a:r>
            <a:r>
              <a:rPr lang="es-ES" dirty="0" err="1" smtClean="0"/>
              <a:t>defined</a:t>
            </a:r>
            <a:r>
              <a:rPr lang="es-ES" dirty="0" smtClean="0"/>
              <a:t> in OGC API tiles; </a:t>
            </a:r>
            <a:r>
              <a:rPr lang="es-ES" dirty="0" err="1" smtClean="0"/>
              <a:t>collections</a:t>
            </a:r>
            <a:endParaRPr lang="es-ES" dirty="0" smtClean="0"/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 smtClean="0"/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 smtClean="0"/>
          </a:p>
          <a:p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2020 Open Geospatial Consortium</a:t>
            </a:r>
            <a:endParaRPr lang="en-U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AC7AC4-9ADF-FA4E-BD12-A120307F00ED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Your</a:t>
            </a:r>
            <a:r>
              <a:rPr lang="ca-ES" dirty="0" smtClean="0"/>
              <a:t> </a:t>
            </a:r>
            <a:r>
              <a:rPr lang="ca-ES" dirty="0" err="1" smtClean="0"/>
              <a:t>life</a:t>
            </a:r>
            <a:r>
              <a:rPr lang="ca-ES" dirty="0" smtClean="0"/>
              <a:t> </a:t>
            </a:r>
            <a:r>
              <a:rPr lang="ca-ES" dirty="0" err="1" smtClean="0"/>
              <a:t>with</a:t>
            </a:r>
            <a:r>
              <a:rPr lang="ca-ES" dirty="0" smtClean="0"/>
              <a:t> </a:t>
            </a:r>
            <a:r>
              <a:rPr lang="ca-ES" dirty="0" err="1" smtClean="0"/>
              <a:t>style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34107" y="1162838"/>
            <a:ext cx="11448318" cy="4351338"/>
          </a:xfrm>
        </p:spPr>
        <p:txBody>
          <a:bodyPr>
            <a:normAutofit/>
          </a:bodyPr>
          <a:lstStyle/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{</a:t>
            </a:r>
            <a:r>
              <a:rPr lang="es-ES" dirty="0" err="1" smtClean="0"/>
              <a:t>datasetAPI</a:t>
            </a:r>
            <a:r>
              <a:rPr lang="es-ES" dirty="0" smtClean="0"/>
              <a:t>}/</a:t>
            </a:r>
            <a:r>
              <a:rPr lang="es-ES" dirty="0" err="1" smtClean="0"/>
              <a:t>collections</a:t>
            </a:r>
            <a:r>
              <a:rPr lang="es-ES" dirty="0" smtClean="0"/>
              <a:t>/{</a:t>
            </a:r>
            <a:r>
              <a:rPr lang="es-ES" dirty="0" err="1" smtClean="0"/>
              <a:t>collectionId</a:t>
            </a:r>
            <a:r>
              <a:rPr lang="es-ES" dirty="0" smtClean="0"/>
              <a:t>}/</a:t>
            </a:r>
            <a:r>
              <a:rPr lang="es-ES" dirty="0" err="1" smtClean="0"/>
              <a:t>styles</a:t>
            </a:r>
            <a:r>
              <a:rPr lang="es-ES" dirty="0" smtClean="0"/>
              <a:t>/{</a:t>
            </a:r>
            <a:r>
              <a:rPr lang="es-ES" dirty="0" err="1" smtClean="0"/>
              <a:t>styleId</a:t>
            </a:r>
            <a:r>
              <a:rPr lang="es-ES" dirty="0" smtClean="0"/>
              <a:t>}/</a:t>
            </a:r>
            <a:r>
              <a:rPr lang="es-ES" dirty="0" err="1" smtClean="0"/>
              <a:t>map</a:t>
            </a:r>
            <a:r>
              <a:rPr lang="es-ES" dirty="0" smtClean="0"/>
              <a:t>         </a:t>
            </a:r>
            <a:endParaRPr lang="es-ES" dirty="0" smtClean="0"/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 smtClean="0"/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{</a:t>
            </a:r>
            <a:r>
              <a:rPr lang="es-ES" dirty="0" err="1" smtClean="0"/>
              <a:t>datasetAPI</a:t>
            </a:r>
            <a:r>
              <a:rPr lang="es-ES" dirty="0" smtClean="0"/>
              <a:t>}/</a:t>
            </a:r>
            <a:r>
              <a:rPr lang="es-ES" dirty="0" err="1" smtClean="0"/>
              <a:t>collections</a:t>
            </a:r>
            <a:r>
              <a:rPr lang="es-ES" dirty="0" smtClean="0"/>
              <a:t>/{</a:t>
            </a:r>
            <a:r>
              <a:rPr lang="es-ES" dirty="0" err="1" smtClean="0"/>
              <a:t>collectionId</a:t>
            </a:r>
            <a:r>
              <a:rPr lang="es-ES" dirty="0" smtClean="0"/>
              <a:t>}/</a:t>
            </a:r>
            <a:r>
              <a:rPr lang="es-ES" dirty="0" err="1" smtClean="0"/>
              <a:t>styles</a:t>
            </a:r>
            <a:r>
              <a:rPr lang="es-ES" dirty="0" smtClean="0"/>
              <a:t>/{</a:t>
            </a:r>
            <a:r>
              <a:rPr lang="es-ES" dirty="0" err="1" smtClean="0"/>
              <a:t>styleId</a:t>
            </a:r>
            <a:r>
              <a:rPr lang="es-ES" dirty="0" smtClean="0"/>
              <a:t>}/</a:t>
            </a:r>
            <a:r>
              <a:rPr lang="es-ES" dirty="0" err="1" smtClean="0"/>
              <a:t>map</a:t>
            </a:r>
            <a:r>
              <a:rPr lang="es-ES" dirty="0" smtClean="0"/>
              <a:t>/tiles </a:t>
            </a:r>
            <a:endParaRPr lang="es-ES" dirty="0" smtClean="0"/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endParaRPr lang="es-ES" dirty="0" smtClean="0"/>
          </a:p>
          <a:p>
            <a:pPr marL="23040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{</a:t>
            </a:r>
            <a:r>
              <a:rPr lang="es-ES" dirty="0" err="1" smtClean="0"/>
              <a:t>datasetAPI</a:t>
            </a:r>
            <a:r>
              <a:rPr lang="es-ES" dirty="0" smtClean="0"/>
              <a:t>}/</a:t>
            </a:r>
            <a:r>
              <a:rPr lang="es-ES" dirty="0" err="1" smtClean="0"/>
              <a:t>styles</a:t>
            </a:r>
            <a:r>
              <a:rPr lang="es-ES" dirty="0" smtClean="0"/>
              <a:t>/{</a:t>
            </a:r>
            <a:r>
              <a:rPr lang="es-ES" dirty="0" err="1" smtClean="0"/>
              <a:t>styleId</a:t>
            </a:r>
            <a:r>
              <a:rPr lang="es-ES" dirty="0" smtClean="0"/>
              <a:t>}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2020 Open Geospatial Consortium</a:t>
            </a:r>
            <a:endParaRPr lang="en-U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AC7AC4-9ADF-FA4E-BD12-A120307F00ED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40962" name="Picture 2" descr="I wrote a book called Capture Your Style! | Song of Sty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87421" y="3097212"/>
            <a:ext cx="2959359" cy="3684588"/>
          </a:xfrm>
          <a:prstGeom prst="rect">
            <a:avLst/>
          </a:prstGeom>
          <a:noFill/>
        </p:spPr>
      </p:pic>
      <p:sp>
        <p:nvSpPr>
          <p:cNvPr id="7" name="6 Cheurón"/>
          <p:cNvSpPr/>
          <p:nvPr/>
        </p:nvSpPr>
        <p:spPr>
          <a:xfrm>
            <a:off x="10296525" y="2010563"/>
            <a:ext cx="1895475" cy="6096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smtClean="0">
                <a:solidFill>
                  <a:schemeClr val="bg1"/>
                </a:solidFill>
              </a:rPr>
              <a:t>A </a:t>
            </a:r>
            <a:r>
              <a:rPr lang="ca-ES" dirty="0" err="1" smtClean="0">
                <a:solidFill>
                  <a:schemeClr val="bg1"/>
                </a:solidFill>
              </a:rPr>
              <a:t>tile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7 Cheurón"/>
          <p:cNvSpPr/>
          <p:nvPr/>
        </p:nvSpPr>
        <p:spPr>
          <a:xfrm>
            <a:off x="10051305" y="1162838"/>
            <a:ext cx="1895475" cy="6096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smtClean="0">
                <a:solidFill>
                  <a:schemeClr val="bg1"/>
                </a:solidFill>
              </a:rPr>
              <a:t>A </a:t>
            </a:r>
            <a:r>
              <a:rPr lang="ca-ES" dirty="0" err="1" smtClean="0">
                <a:solidFill>
                  <a:schemeClr val="bg1"/>
                </a:solidFill>
              </a:rPr>
              <a:t>map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" name="8 Cheurón"/>
          <p:cNvSpPr/>
          <p:nvPr/>
        </p:nvSpPr>
        <p:spPr>
          <a:xfrm>
            <a:off x="5079255" y="2876550"/>
            <a:ext cx="2826495" cy="60960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smtClean="0">
                <a:solidFill>
                  <a:schemeClr val="bg1"/>
                </a:solidFill>
              </a:rPr>
              <a:t>A </a:t>
            </a:r>
            <a:r>
              <a:rPr lang="ca-ES" dirty="0" err="1" smtClean="0">
                <a:solidFill>
                  <a:schemeClr val="bg1"/>
                </a:solidFill>
              </a:rPr>
              <a:t>style</a:t>
            </a:r>
            <a:r>
              <a:rPr lang="ca-ES" dirty="0" smtClean="0">
                <a:solidFill>
                  <a:schemeClr val="bg1"/>
                </a:solidFill>
              </a:rPr>
              <a:t> (SLD/SE)</a:t>
            </a:r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of life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34107" y="1305713"/>
            <a:ext cx="6676293" cy="4351338"/>
          </a:xfrm>
        </p:spPr>
        <p:txBody>
          <a:bodyPr/>
          <a:lstStyle/>
          <a:p>
            <a:r>
              <a:rPr lang="en-US" dirty="0" smtClean="0"/>
              <a:t>Improvise:</a:t>
            </a:r>
          </a:p>
          <a:p>
            <a:pPr lvl="1"/>
            <a:r>
              <a:rPr lang="en-US" dirty="0" smtClean="0"/>
              <a:t>Just follow the lead of the links you discover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Plan ahead: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OpenAPI</a:t>
            </a:r>
            <a:r>
              <a:rPr lang="en-US" dirty="0" smtClean="0"/>
              <a:t> agenda</a:t>
            </a:r>
          </a:p>
          <a:p>
            <a:pPr lvl="1"/>
            <a:endParaRPr lang="en-U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2020 Open Geospatial Consortium</a:t>
            </a:r>
            <a:endParaRPr lang="en-U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AC7AC4-9ADF-FA4E-BD12-A120307F00ED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43010" name="Picture 2" descr="The path to your success is not as fixed and inflexible as you think -  Misty Copeland #MotivationalDanceSayings | Misty copeland, Dance quotes,  Dancer quote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19404" y="-7938"/>
            <a:ext cx="4527376" cy="67897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2020 Open Geospatial Consortium</a:t>
            </a:r>
            <a:endParaRPr lang="en-U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AC7AC4-9ADF-FA4E-BD12-A120307F00ED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850" y="55285"/>
            <a:ext cx="10526713" cy="835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7 Rectángulo"/>
          <p:cNvSpPr/>
          <p:nvPr/>
        </p:nvSpPr>
        <p:spPr>
          <a:xfrm>
            <a:off x="223709" y="1850571"/>
            <a:ext cx="5220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http://joanma.uab.cat/temp/graphs/OGCAPItiles.htm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2020 Open Geospatial Consortium</a:t>
            </a:r>
            <a:endParaRPr lang="en-U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AC7AC4-9ADF-FA4E-BD12-A120307F00ED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1695" y="55285"/>
            <a:ext cx="9659269" cy="6726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7 Rectángulo"/>
          <p:cNvSpPr/>
          <p:nvPr/>
        </p:nvSpPr>
        <p:spPr>
          <a:xfrm>
            <a:off x="6725799" y="5961888"/>
            <a:ext cx="5220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/>
              <a:t>http://joanma.uab.cat/temp/graphs/OGCAPItiles.htm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Two aproaches</a:t>
            </a:r>
            <a:endParaRPr lang="en-US" noProof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2019 Open Geospatial Consortium</a:t>
            </a:r>
            <a:endParaRPr lang="en-US"/>
          </a:p>
        </p:txBody>
      </p:sp>
      <p:grpSp>
        <p:nvGrpSpPr>
          <p:cNvPr id="3" name="7 Grupo"/>
          <p:cNvGrpSpPr/>
          <p:nvPr/>
        </p:nvGrpSpPr>
        <p:grpSpPr>
          <a:xfrm>
            <a:off x="914400" y="895350"/>
            <a:ext cx="19913600" cy="5962650"/>
            <a:chOff x="685800" y="895350"/>
            <a:chExt cx="14935200" cy="596265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t="16086"/>
            <a:stretch>
              <a:fillRect/>
            </a:stretch>
          </p:blipFill>
          <p:spPr bwMode="auto">
            <a:xfrm>
              <a:off x="1695450" y="895350"/>
              <a:ext cx="13011150" cy="5962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5 CuadroTexto"/>
            <p:cNvSpPr txBox="1"/>
            <p:nvPr/>
          </p:nvSpPr>
          <p:spPr>
            <a:xfrm rot="16200000">
              <a:off x="-1028700" y="3009900"/>
              <a:ext cx="4191000" cy="7620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2800" b="0" smtClean="0">
                  <a:latin typeface="+mn-lt"/>
                </a:rPr>
                <a:t>Direct access to paths</a:t>
              </a:r>
            </a:p>
          </p:txBody>
        </p:sp>
        <p:sp>
          <p:nvSpPr>
            <p:cNvPr id="7" name="6 CuadroTexto"/>
            <p:cNvSpPr txBox="1"/>
            <p:nvPr/>
          </p:nvSpPr>
          <p:spPr>
            <a:xfrm rot="16200000">
              <a:off x="13144500" y="3086100"/>
              <a:ext cx="4191000" cy="7620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2800" b="0" smtClean="0">
                  <a:latin typeface="+mn-lt"/>
                </a:rPr>
                <a:t>Follow the links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-0.73334 2.22222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Tiles</a:t>
            </a:r>
            <a:r>
              <a:rPr lang="ca-ES" dirty="0" smtClean="0"/>
              <a:t> and </a:t>
            </a:r>
            <a:r>
              <a:rPr lang="ca-ES" dirty="0" err="1" smtClean="0"/>
              <a:t>Maps</a:t>
            </a:r>
            <a:r>
              <a:rPr lang="ca-ES" dirty="0" smtClean="0"/>
              <a:t> </a:t>
            </a:r>
            <a:r>
              <a:rPr lang="ca-ES" dirty="0" err="1" smtClean="0"/>
              <a:t>applied</a:t>
            </a:r>
            <a:r>
              <a:rPr lang="ca-ES" dirty="0" smtClean="0"/>
              <a:t> to </a:t>
            </a:r>
            <a:r>
              <a:rPr lang="ca-ES" i="1" dirty="0" smtClean="0"/>
              <a:t>any</a:t>
            </a:r>
            <a:r>
              <a:rPr lang="ca-ES" dirty="0" smtClean="0"/>
              <a:t> </a:t>
            </a:r>
            <a:r>
              <a:rPr lang="ca-ES" dirty="0" err="1" smtClean="0"/>
              <a:t>resource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2020 Open Geospatial Consortium</a:t>
            </a:r>
            <a:endParaRPr lang="en-U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AC7AC4-9ADF-FA4E-BD12-A120307F00ED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7" name="6 CuadroTexto"/>
          <p:cNvSpPr txBox="1"/>
          <p:nvPr/>
        </p:nvSpPr>
        <p:spPr>
          <a:xfrm>
            <a:off x="1981200" y="3352800"/>
            <a:ext cx="1728192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Resource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6139543" y="3691354"/>
            <a:ext cx="1192322" cy="58477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i="1" dirty="0" smtClean="0"/>
              <a:t>Map </a:t>
            </a:r>
            <a:r>
              <a:rPr lang="en-US" sz="1600" b="0" i="1" dirty="0" smtClean="0"/>
              <a:t>resource</a:t>
            </a:r>
            <a:endParaRPr lang="en-US" sz="1600" b="0" i="1" dirty="0" smtClean="0"/>
          </a:p>
        </p:txBody>
      </p:sp>
      <p:sp>
        <p:nvSpPr>
          <p:cNvPr id="9" name="8 CuadroTexto"/>
          <p:cNvSpPr txBox="1"/>
          <p:nvPr/>
        </p:nvSpPr>
        <p:spPr>
          <a:xfrm>
            <a:off x="5286636" y="2479749"/>
            <a:ext cx="1056117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i="1" dirty="0" err="1" smtClean="0"/>
              <a:t>Tileset</a:t>
            </a:r>
            <a:endParaRPr lang="en-US" sz="1600" b="0" i="1" dirty="0" smtClean="0"/>
          </a:p>
        </p:txBody>
      </p:sp>
      <p:cxnSp>
        <p:nvCxnSpPr>
          <p:cNvPr id="12" name="11 Conector recto de flecha"/>
          <p:cNvCxnSpPr>
            <a:endCxn id="9" idx="1"/>
          </p:cNvCxnSpPr>
          <p:nvPr/>
        </p:nvCxnSpPr>
        <p:spPr>
          <a:xfrm flipV="1">
            <a:off x="3709392" y="2649026"/>
            <a:ext cx="1577244" cy="859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stCxn id="7" idx="3"/>
            <a:endCxn id="39" idx="1"/>
          </p:cNvCxnSpPr>
          <p:nvPr/>
        </p:nvCxnSpPr>
        <p:spPr>
          <a:xfrm>
            <a:off x="3709392" y="3522077"/>
            <a:ext cx="719428" cy="4325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14 CuadroTexto"/>
          <p:cNvSpPr txBox="1"/>
          <p:nvPr/>
        </p:nvSpPr>
        <p:spPr>
          <a:xfrm>
            <a:off x="8706814" y="3183523"/>
            <a:ext cx="1056117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i="1" dirty="0" err="1" smtClean="0"/>
              <a:t>Tileset</a:t>
            </a:r>
            <a:endParaRPr lang="en-US" sz="1600" b="0" i="1" dirty="0" smtClean="0"/>
          </a:p>
        </p:txBody>
      </p:sp>
      <p:cxnSp>
        <p:nvCxnSpPr>
          <p:cNvPr id="17" name="16 Conector recto de flecha"/>
          <p:cNvCxnSpPr>
            <a:stCxn id="8" idx="3"/>
          </p:cNvCxnSpPr>
          <p:nvPr/>
        </p:nvCxnSpPr>
        <p:spPr>
          <a:xfrm flipV="1">
            <a:off x="7331865" y="3352801"/>
            <a:ext cx="1374949" cy="6309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CuadroTexto"/>
          <p:cNvSpPr txBox="1"/>
          <p:nvPr/>
        </p:nvSpPr>
        <p:spPr>
          <a:xfrm>
            <a:off x="8706814" y="4123898"/>
            <a:ext cx="1248139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Maps </a:t>
            </a:r>
            <a:r>
              <a:rPr lang="en-US" sz="1600" b="0" dirty="0" err="1" smtClean="0"/>
              <a:t>BBox</a:t>
            </a:r>
            <a:endParaRPr lang="en-US" sz="1600" b="0" dirty="0"/>
          </a:p>
        </p:txBody>
      </p:sp>
      <p:cxnSp>
        <p:nvCxnSpPr>
          <p:cNvPr id="21" name="20 Conector recto de flecha"/>
          <p:cNvCxnSpPr>
            <a:stCxn id="8" idx="3"/>
            <a:endCxn id="19" idx="1"/>
          </p:cNvCxnSpPr>
          <p:nvPr/>
        </p:nvCxnSpPr>
        <p:spPr>
          <a:xfrm>
            <a:off x="7331865" y="3983742"/>
            <a:ext cx="1374949" cy="3094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CuadroTexto"/>
          <p:cNvSpPr txBox="1"/>
          <p:nvPr/>
        </p:nvSpPr>
        <p:spPr>
          <a:xfrm rot="20452567">
            <a:off x="7501813" y="3168134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partition</a:t>
            </a:r>
            <a:endParaRPr lang="en-US"/>
          </a:p>
        </p:txBody>
      </p:sp>
      <p:sp>
        <p:nvSpPr>
          <p:cNvPr id="25" name="24 CuadroTexto"/>
          <p:cNvSpPr txBox="1"/>
          <p:nvPr/>
        </p:nvSpPr>
        <p:spPr>
          <a:xfrm rot="19890938">
            <a:off x="3996877" y="2643777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partition</a:t>
            </a:r>
            <a:endParaRPr lang="en-US" dirty="0"/>
          </a:p>
        </p:txBody>
      </p:sp>
      <p:sp>
        <p:nvSpPr>
          <p:cNvPr id="26" name="25 CuadroTexto"/>
          <p:cNvSpPr txBox="1"/>
          <p:nvPr/>
        </p:nvSpPr>
        <p:spPr>
          <a:xfrm rot="928091">
            <a:off x="7603186" y="4137821"/>
            <a:ext cx="797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subset</a:t>
            </a:r>
            <a:endParaRPr lang="en-US" dirty="0"/>
          </a:p>
        </p:txBody>
      </p:sp>
      <p:sp>
        <p:nvSpPr>
          <p:cNvPr id="27" name="26 CuadroTexto"/>
          <p:cNvSpPr txBox="1"/>
          <p:nvPr/>
        </p:nvSpPr>
        <p:spPr>
          <a:xfrm>
            <a:off x="2845296" y="4495800"/>
            <a:ext cx="1728192" cy="58477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Dataset-resource</a:t>
            </a:r>
          </a:p>
          <a:p>
            <a:pPr algn="ctr"/>
            <a:r>
              <a:rPr lang="en-US" sz="1600" dirty="0" smtClean="0"/>
              <a:t>(the root)</a:t>
            </a:r>
            <a:endParaRPr lang="en-US" sz="1600" b="0" dirty="0" smtClean="0"/>
          </a:p>
        </p:txBody>
      </p:sp>
      <p:sp>
        <p:nvSpPr>
          <p:cNvPr id="28" name="27 CuadroTexto"/>
          <p:cNvSpPr txBox="1"/>
          <p:nvPr/>
        </p:nvSpPr>
        <p:spPr>
          <a:xfrm>
            <a:off x="938808" y="4495800"/>
            <a:ext cx="1728192" cy="58477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err="1" smtClean="0"/>
              <a:t>GeoData</a:t>
            </a:r>
            <a:r>
              <a:rPr lang="en-US" sz="1600" b="0" dirty="0" smtClean="0"/>
              <a:t>-resource</a:t>
            </a:r>
          </a:p>
          <a:p>
            <a:pPr algn="ctr"/>
            <a:r>
              <a:rPr lang="en-US" sz="1600" dirty="0" smtClean="0"/>
              <a:t>(a collection)</a:t>
            </a:r>
            <a:endParaRPr lang="en-US" sz="1600" b="0" dirty="0" smtClean="0"/>
          </a:p>
        </p:txBody>
      </p:sp>
      <p:cxnSp>
        <p:nvCxnSpPr>
          <p:cNvPr id="30" name="29 Conector recto de flecha"/>
          <p:cNvCxnSpPr/>
          <p:nvPr/>
        </p:nvCxnSpPr>
        <p:spPr>
          <a:xfrm flipV="1">
            <a:off x="3256384" y="3691354"/>
            <a:ext cx="0" cy="80444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 de flecha"/>
          <p:cNvCxnSpPr/>
          <p:nvPr/>
        </p:nvCxnSpPr>
        <p:spPr>
          <a:xfrm flipV="1">
            <a:off x="2453951" y="3691179"/>
            <a:ext cx="0" cy="80444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31 CuadroTexto"/>
          <p:cNvSpPr txBox="1"/>
          <p:nvPr/>
        </p:nvSpPr>
        <p:spPr>
          <a:xfrm>
            <a:off x="9954953" y="1894974"/>
            <a:ext cx="1056117" cy="58477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Tiles </a:t>
            </a:r>
            <a:r>
              <a:rPr lang="en-US" sz="1600" b="0" dirty="0" err="1" smtClean="0"/>
              <a:t>TMXS</a:t>
            </a:r>
            <a:endParaRPr lang="en-US" sz="1600" b="0" dirty="0" smtClean="0"/>
          </a:p>
        </p:txBody>
      </p:sp>
      <p:cxnSp>
        <p:nvCxnSpPr>
          <p:cNvPr id="34" name="33 Conector recto de flecha"/>
          <p:cNvCxnSpPr>
            <a:stCxn id="9" idx="3"/>
            <a:endCxn id="32" idx="1"/>
          </p:cNvCxnSpPr>
          <p:nvPr/>
        </p:nvCxnSpPr>
        <p:spPr>
          <a:xfrm flipV="1">
            <a:off x="6342753" y="2187362"/>
            <a:ext cx="3612200" cy="4616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35 Conector recto de flecha"/>
          <p:cNvCxnSpPr>
            <a:stCxn id="15" idx="0"/>
            <a:endCxn id="32" idx="1"/>
          </p:cNvCxnSpPr>
          <p:nvPr/>
        </p:nvCxnSpPr>
        <p:spPr>
          <a:xfrm flipV="1">
            <a:off x="9234873" y="2187362"/>
            <a:ext cx="720080" cy="9961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CuadroTexto"/>
          <p:cNvSpPr txBox="1"/>
          <p:nvPr/>
        </p:nvSpPr>
        <p:spPr>
          <a:xfrm>
            <a:off x="4428820" y="3785344"/>
            <a:ext cx="1192322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i="1" dirty="0" smtClean="0"/>
              <a:t>Style</a:t>
            </a:r>
            <a:endParaRPr lang="en-US" sz="1600" b="0" i="1" dirty="0" smtClean="0"/>
          </a:p>
        </p:txBody>
      </p:sp>
      <p:cxnSp>
        <p:nvCxnSpPr>
          <p:cNvPr id="41" name="40 Conector recto de flecha"/>
          <p:cNvCxnSpPr>
            <a:stCxn id="39" idx="3"/>
            <a:endCxn id="8" idx="1"/>
          </p:cNvCxnSpPr>
          <p:nvPr/>
        </p:nvCxnSpPr>
        <p:spPr>
          <a:xfrm>
            <a:off x="5621142" y="3954621"/>
            <a:ext cx="518401" cy="291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61 Conector recto de flecha"/>
          <p:cNvCxnSpPr>
            <a:stCxn id="57" idx="2"/>
            <a:endCxn id="103" idx="0"/>
          </p:cNvCxnSpPr>
          <p:nvPr/>
        </p:nvCxnSpPr>
        <p:spPr>
          <a:xfrm flipH="1">
            <a:off x="2356859" y="3691354"/>
            <a:ext cx="488437" cy="17188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156 Conector recto de flecha"/>
          <p:cNvCxnSpPr>
            <a:stCxn id="233" idx="1"/>
            <a:endCxn id="103" idx="0"/>
          </p:cNvCxnSpPr>
          <p:nvPr/>
        </p:nvCxnSpPr>
        <p:spPr>
          <a:xfrm flipH="1">
            <a:off x="2356859" y="2781300"/>
            <a:ext cx="2748541" cy="26289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111 Conector recto de flecha"/>
          <p:cNvCxnSpPr>
            <a:stCxn id="96" idx="2"/>
            <a:endCxn id="58" idx="0"/>
          </p:cNvCxnSpPr>
          <p:nvPr/>
        </p:nvCxnSpPr>
        <p:spPr>
          <a:xfrm flipH="1">
            <a:off x="8686800" y="2472154"/>
            <a:ext cx="14470" cy="8044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4800601" y="3758625"/>
            <a:ext cx="213359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Part 2: </a:t>
            </a:r>
          </a:p>
          <a:p>
            <a:pPr algn="ctr"/>
            <a:r>
              <a:rPr lang="en-US" sz="1600" b="0" dirty="0" smtClean="0"/>
              <a:t>Common </a:t>
            </a:r>
            <a:r>
              <a:rPr lang="en-US" sz="1600" dirty="0" smtClean="0"/>
              <a:t>collections</a:t>
            </a:r>
            <a:endParaRPr lang="en-US" sz="1600" b="0" dirty="0"/>
          </a:p>
        </p:txBody>
      </p:sp>
      <p:sp>
        <p:nvSpPr>
          <p:cNvPr id="8" name="7 CuadroTexto"/>
          <p:cNvSpPr txBox="1"/>
          <p:nvPr/>
        </p:nvSpPr>
        <p:spPr>
          <a:xfrm>
            <a:off x="2514600" y="4343400"/>
            <a:ext cx="1728192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Dataset-</a:t>
            </a:r>
            <a:r>
              <a:rPr lang="en-US" sz="1600" b="0" dirty="0" err="1" smtClean="0"/>
              <a:t>tilesets</a:t>
            </a:r>
            <a:endParaRPr lang="en-US" sz="1600" b="0" dirty="0" smtClean="0"/>
          </a:p>
        </p:txBody>
      </p:sp>
      <p:sp>
        <p:nvSpPr>
          <p:cNvPr id="3" name="2 CuadroTexto"/>
          <p:cNvSpPr txBox="1"/>
          <p:nvPr/>
        </p:nvSpPr>
        <p:spPr>
          <a:xfrm>
            <a:off x="2334749" y="990601"/>
            <a:ext cx="1551452" cy="561856"/>
          </a:xfrm>
          <a:prstGeom prst="flowChartAlternateProcess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Data Tiles</a:t>
            </a:r>
          </a:p>
          <a:p>
            <a:pPr algn="ctr"/>
            <a:r>
              <a:rPr lang="en-US" sz="1100" b="0" dirty="0" smtClean="0"/>
              <a:t>(incl. Vector Tiles)</a:t>
            </a:r>
            <a:endParaRPr lang="en-US" sz="1100" b="0" dirty="0"/>
          </a:p>
        </p:txBody>
      </p:sp>
      <p:sp>
        <p:nvSpPr>
          <p:cNvPr id="4" name="3 CuadroTexto"/>
          <p:cNvSpPr txBox="1"/>
          <p:nvPr/>
        </p:nvSpPr>
        <p:spPr>
          <a:xfrm>
            <a:off x="5486400" y="990600"/>
            <a:ext cx="1152128" cy="374571"/>
          </a:xfrm>
          <a:prstGeom prst="flowChartAlternateProcess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Map Tiles</a:t>
            </a:r>
          </a:p>
        </p:txBody>
      </p:sp>
      <p:sp>
        <p:nvSpPr>
          <p:cNvPr id="59" name="58 CuadroTexto"/>
          <p:cNvSpPr txBox="1"/>
          <p:nvPr/>
        </p:nvSpPr>
        <p:spPr>
          <a:xfrm>
            <a:off x="8458200" y="3429000"/>
            <a:ext cx="1552939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err="1" smtClean="0"/>
              <a:t>GeoData</a:t>
            </a:r>
            <a:r>
              <a:rPr lang="en-US" sz="1600" b="0" dirty="0" smtClean="0"/>
              <a:t>-map</a:t>
            </a:r>
            <a:endParaRPr lang="en-US" sz="1600" b="0" dirty="0"/>
          </a:p>
        </p:txBody>
      </p:sp>
      <p:sp>
        <p:nvSpPr>
          <p:cNvPr id="115" name="114 CuadroTexto"/>
          <p:cNvSpPr txBox="1"/>
          <p:nvPr/>
        </p:nvSpPr>
        <p:spPr>
          <a:xfrm>
            <a:off x="7658878" y="5282953"/>
            <a:ext cx="1042392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i="1" dirty="0" smtClean="0"/>
              <a:t>Map</a:t>
            </a:r>
          </a:p>
        </p:txBody>
      </p:sp>
      <p:cxnSp>
        <p:nvCxnSpPr>
          <p:cNvPr id="117" name="116 Conector recto de flecha"/>
          <p:cNvCxnSpPr>
            <a:stCxn id="59" idx="2"/>
            <a:endCxn id="115" idx="0"/>
          </p:cNvCxnSpPr>
          <p:nvPr/>
        </p:nvCxnSpPr>
        <p:spPr>
          <a:xfrm flipH="1">
            <a:off x="8180074" y="3767554"/>
            <a:ext cx="1054596" cy="151539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64 CuadroTexto"/>
          <p:cNvSpPr txBox="1"/>
          <p:nvPr/>
        </p:nvSpPr>
        <p:spPr>
          <a:xfrm>
            <a:off x="4876801" y="5282953"/>
            <a:ext cx="198120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Part 1: Common core</a:t>
            </a:r>
            <a:endParaRPr lang="en-US" sz="1600" b="0" dirty="0"/>
          </a:p>
        </p:txBody>
      </p:sp>
      <p:cxnSp>
        <p:nvCxnSpPr>
          <p:cNvPr id="80" name="79 Conector recto de flecha"/>
          <p:cNvCxnSpPr>
            <a:stCxn id="7" idx="2"/>
            <a:endCxn id="65" idx="0"/>
          </p:cNvCxnSpPr>
          <p:nvPr/>
        </p:nvCxnSpPr>
        <p:spPr>
          <a:xfrm>
            <a:off x="5867401" y="4343400"/>
            <a:ext cx="0" cy="939553"/>
          </a:xfrm>
          <a:prstGeom prst="straightConnector1">
            <a:avLst/>
          </a:prstGeom>
          <a:ln w="28575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84 CuadroTexto"/>
          <p:cNvSpPr txBox="1"/>
          <p:nvPr/>
        </p:nvSpPr>
        <p:spPr>
          <a:xfrm>
            <a:off x="10591800" y="4038600"/>
            <a:ext cx="1248139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Subset</a:t>
            </a:r>
            <a:endParaRPr lang="en-US" sz="1600" dirty="0"/>
          </a:p>
        </p:txBody>
      </p:sp>
      <p:cxnSp>
        <p:nvCxnSpPr>
          <p:cNvPr id="86" name="85 Conector recto de flecha"/>
          <p:cNvCxnSpPr>
            <a:stCxn id="85" idx="1"/>
            <a:endCxn id="115" idx="0"/>
          </p:cNvCxnSpPr>
          <p:nvPr/>
        </p:nvCxnSpPr>
        <p:spPr>
          <a:xfrm flipH="1">
            <a:off x="8180074" y="4207877"/>
            <a:ext cx="2411726" cy="107507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95 CuadroTexto"/>
          <p:cNvSpPr txBox="1"/>
          <p:nvPr/>
        </p:nvSpPr>
        <p:spPr>
          <a:xfrm>
            <a:off x="8077200" y="2133600"/>
            <a:ext cx="1248139" cy="338554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Info</a:t>
            </a:r>
            <a:endParaRPr lang="en-US" sz="1600" b="0" dirty="0"/>
          </a:p>
        </p:txBody>
      </p:sp>
      <p:sp>
        <p:nvSpPr>
          <p:cNvPr id="100" name="99 CuadroTexto"/>
          <p:cNvSpPr txBox="1"/>
          <p:nvPr/>
        </p:nvSpPr>
        <p:spPr>
          <a:xfrm>
            <a:off x="3378696" y="5596354"/>
            <a:ext cx="1035563" cy="584775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Tiles </a:t>
            </a:r>
            <a:r>
              <a:rPr lang="en-US" sz="1600" b="0" dirty="0" err="1" smtClean="0"/>
              <a:t>TMXS</a:t>
            </a:r>
            <a:endParaRPr lang="en-US" sz="1600" b="0" dirty="0" smtClean="0"/>
          </a:p>
        </p:txBody>
      </p:sp>
      <p:sp>
        <p:nvSpPr>
          <p:cNvPr id="103" name="102 CuadroTexto"/>
          <p:cNvSpPr txBox="1"/>
          <p:nvPr/>
        </p:nvSpPr>
        <p:spPr>
          <a:xfrm>
            <a:off x="1828800" y="5410200"/>
            <a:ext cx="1056117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i="1" dirty="0" err="1" smtClean="0"/>
              <a:t>TilesetList</a:t>
            </a:r>
            <a:endParaRPr lang="en-US" sz="1600" b="0" i="1" dirty="0" smtClean="0"/>
          </a:p>
        </p:txBody>
      </p:sp>
      <p:sp>
        <p:nvSpPr>
          <p:cNvPr id="178" name="177 CuadroTexto"/>
          <p:cNvSpPr txBox="1"/>
          <p:nvPr/>
        </p:nvSpPr>
        <p:spPr>
          <a:xfrm>
            <a:off x="10668000" y="990600"/>
            <a:ext cx="1152128" cy="646986"/>
          </a:xfrm>
          <a:prstGeom prst="flowChartAlternateProcess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Map fragments</a:t>
            </a:r>
          </a:p>
        </p:txBody>
      </p:sp>
      <p:cxnSp>
        <p:nvCxnSpPr>
          <p:cNvPr id="179" name="178 Conector recto de flecha"/>
          <p:cNvCxnSpPr>
            <a:stCxn id="178" idx="2"/>
            <a:endCxn id="85" idx="0"/>
          </p:cNvCxnSpPr>
          <p:nvPr/>
        </p:nvCxnSpPr>
        <p:spPr>
          <a:xfrm flipH="1">
            <a:off x="11215870" y="1637586"/>
            <a:ext cx="28194" cy="2401014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43 CuadroTexto"/>
          <p:cNvSpPr txBox="1"/>
          <p:nvPr/>
        </p:nvSpPr>
        <p:spPr>
          <a:xfrm>
            <a:off x="7315200" y="4343400"/>
            <a:ext cx="1728192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Dataset-map</a:t>
            </a:r>
          </a:p>
        </p:txBody>
      </p:sp>
      <p:cxnSp>
        <p:nvCxnSpPr>
          <p:cNvPr id="45" name="44 Conector recto de flecha"/>
          <p:cNvCxnSpPr>
            <a:stCxn id="44" idx="2"/>
            <a:endCxn id="115" idx="0"/>
          </p:cNvCxnSpPr>
          <p:nvPr/>
        </p:nvCxnSpPr>
        <p:spPr>
          <a:xfrm>
            <a:off x="8179296" y="4681954"/>
            <a:ext cx="778" cy="60099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38 Rectángulo"/>
          <p:cNvSpPr/>
          <p:nvPr/>
        </p:nvSpPr>
        <p:spPr bwMode="auto">
          <a:xfrm>
            <a:off x="1676400" y="3124200"/>
            <a:ext cx="2895600" cy="3217277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53 CuadroTexto"/>
          <p:cNvSpPr txBox="1"/>
          <p:nvPr/>
        </p:nvSpPr>
        <p:spPr>
          <a:xfrm>
            <a:off x="3200400" y="2743200"/>
            <a:ext cx="1752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err="1" smtClean="0"/>
              <a:t>Tiles</a:t>
            </a:r>
            <a:r>
              <a:rPr lang="ca-ES" sz="1600" b="0" dirty="0" smtClean="0"/>
              <a:t> Part 1: </a:t>
            </a:r>
            <a:r>
              <a:rPr lang="ca-ES" sz="1600" b="0" dirty="0" err="1" smtClean="0"/>
              <a:t>core</a:t>
            </a:r>
            <a:endParaRPr lang="es-ES" sz="1600" b="0" dirty="0" err="1" smtClean="0"/>
          </a:p>
        </p:txBody>
      </p:sp>
      <p:sp>
        <p:nvSpPr>
          <p:cNvPr id="58" name="57 Rectángulo"/>
          <p:cNvSpPr/>
          <p:nvPr/>
        </p:nvSpPr>
        <p:spPr bwMode="auto">
          <a:xfrm>
            <a:off x="7162800" y="3276600"/>
            <a:ext cx="3048000" cy="2472154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59 CuadroTexto"/>
          <p:cNvSpPr txBox="1"/>
          <p:nvPr/>
        </p:nvSpPr>
        <p:spPr>
          <a:xfrm>
            <a:off x="8839200" y="2971800"/>
            <a:ext cx="1752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err="1" smtClean="0"/>
              <a:t>Maps</a:t>
            </a:r>
            <a:r>
              <a:rPr lang="ca-ES" sz="1600" b="0" dirty="0" smtClean="0"/>
              <a:t> Part 1: </a:t>
            </a:r>
            <a:r>
              <a:rPr lang="ca-ES" sz="1600" b="0" dirty="0" err="1" smtClean="0"/>
              <a:t>core</a:t>
            </a:r>
            <a:endParaRPr lang="es-ES" sz="1600" b="0" dirty="0" err="1" smtClean="0"/>
          </a:p>
        </p:txBody>
      </p:sp>
      <p:sp>
        <p:nvSpPr>
          <p:cNvPr id="70" name="69 CuadroTexto"/>
          <p:cNvSpPr txBox="1"/>
          <p:nvPr/>
        </p:nvSpPr>
        <p:spPr>
          <a:xfrm>
            <a:off x="7848600" y="1600200"/>
            <a:ext cx="1752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err="1" smtClean="0"/>
              <a:t>Maps</a:t>
            </a:r>
            <a:r>
              <a:rPr lang="ca-ES" sz="1600" b="0" dirty="0" smtClean="0"/>
              <a:t> Part </a:t>
            </a:r>
            <a:r>
              <a:rPr lang="ca-ES" sz="1600" dirty="0" smtClean="0"/>
              <a:t>3</a:t>
            </a:r>
            <a:r>
              <a:rPr lang="ca-ES" sz="1600" b="0" dirty="0" smtClean="0"/>
              <a:t>: </a:t>
            </a:r>
            <a:r>
              <a:rPr lang="ca-ES" sz="1600" b="0" dirty="0" err="1" smtClean="0"/>
              <a:t>info</a:t>
            </a:r>
            <a:endParaRPr lang="es-ES" sz="1600" b="0" dirty="0" err="1" smtClean="0"/>
          </a:p>
        </p:txBody>
      </p:sp>
      <p:sp>
        <p:nvSpPr>
          <p:cNvPr id="71" name="70 Rectángulo"/>
          <p:cNvSpPr/>
          <p:nvPr/>
        </p:nvSpPr>
        <p:spPr bwMode="auto">
          <a:xfrm>
            <a:off x="7924800" y="1981200"/>
            <a:ext cx="1600200" cy="68580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72 Título"/>
          <p:cNvSpPr>
            <a:spLocks noGrp="1"/>
          </p:cNvSpPr>
          <p:nvPr>
            <p:ph type="title"/>
          </p:nvPr>
        </p:nvSpPr>
        <p:spPr>
          <a:xfrm>
            <a:off x="2362201" y="136525"/>
            <a:ext cx="7472362" cy="685800"/>
          </a:xfrm>
        </p:spPr>
        <p:txBody>
          <a:bodyPr/>
          <a:lstStyle/>
          <a:p>
            <a:r>
              <a:rPr lang="en-US" noProof="0" dirty="0" smtClean="0"/>
              <a:t>Requirements classes</a:t>
            </a:r>
            <a:endParaRPr lang="en-US" noProof="0" dirty="0"/>
          </a:p>
        </p:txBody>
      </p:sp>
      <p:cxnSp>
        <p:nvCxnSpPr>
          <p:cNvPr id="81" name="80 Conector recto de flecha"/>
          <p:cNvCxnSpPr>
            <a:stCxn id="57" idx="3"/>
            <a:endCxn id="7" idx="1"/>
          </p:cNvCxnSpPr>
          <p:nvPr/>
        </p:nvCxnSpPr>
        <p:spPr>
          <a:xfrm>
            <a:off x="3709392" y="3522077"/>
            <a:ext cx="1091209" cy="528936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87 Conector recto de flecha"/>
          <p:cNvCxnSpPr>
            <a:stCxn id="8" idx="3"/>
            <a:endCxn id="65" idx="1"/>
          </p:cNvCxnSpPr>
          <p:nvPr/>
        </p:nvCxnSpPr>
        <p:spPr>
          <a:xfrm>
            <a:off x="4242792" y="4512677"/>
            <a:ext cx="634009" cy="939553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56 CuadroTexto"/>
          <p:cNvSpPr txBox="1"/>
          <p:nvPr/>
        </p:nvSpPr>
        <p:spPr>
          <a:xfrm>
            <a:off x="1981200" y="3352800"/>
            <a:ext cx="1728192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err="1" smtClean="0"/>
              <a:t>GeoData-tilesets</a:t>
            </a:r>
            <a:endParaRPr lang="en-US" sz="1600" b="0" dirty="0" smtClean="0"/>
          </a:p>
        </p:txBody>
      </p:sp>
      <p:cxnSp>
        <p:nvCxnSpPr>
          <p:cNvPr id="139" name="138 Conector recto de flecha"/>
          <p:cNvCxnSpPr>
            <a:stCxn id="44" idx="1"/>
            <a:endCxn id="65" idx="3"/>
          </p:cNvCxnSpPr>
          <p:nvPr/>
        </p:nvCxnSpPr>
        <p:spPr>
          <a:xfrm flipH="1">
            <a:off x="6858001" y="4512677"/>
            <a:ext cx="457199" cy="939553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141 Conector recto de flecha"/>
          <p:cNvCxnSpPr>
            <a:stCxn id="59" idx="1"/>
            <a:endCxn id="7" idx="3"/>
          </p:cNvCxnSpPr>
          <p:nvPr/>
        </p:nvCxnSpPr>
        <p:spPr>
          <a:xfrm flipH="1">
            <a:off x="6934200" y="3598277"/>
            <a:ext cx="1524000" cy="452736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149 CuadroTexto"/>
          <p:cNvSpPr txBox="1"/>
          <p:nvPr/>
        </p:nvSpPr>
        <p:spPr>
          <a:xfrm>
            <a:off x="4876800" y="4377154"/>
            <a:ext cx="2032992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err="1" smtClean="0"/>
              <a:t>GeoData</a:t>
            </a:r>
            <a:r>
              <a:rPr lang="en-US" sz="1600" b="0" dirty="0" smtClean="0"/>
              <a:t>-selection</a:t>
            </a:r>
          </a:p>
        </p:txBody>
      </p:sp>
      <p:cxnSp>
        <p:nvCxnSpPr>
          <p:cNvPr id="158" name="157 Conector recto de flecha"/>
          <p:cNvCxnSpPr>
            <a:stCxn id="150" idx="1"/>
            <a:endCxn id="8" idx="3"/>
          </p:cNvCxnSpPr>
          <p:nvPr/>
        </p:nvCxnSpPr>
        <p:spPr>
          <a:xfrm flipH="1" flipV="1">
            <a:off x="4242792" y="4512677"/>
            <a:ext cx="634008" cy="33754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163 Conector recto de flecha"/>
          <p:cNvCxnSpPr>
            <a:stCxn id="150" idx="3"/>
            <a:endCxn id="44" idx="1"/>
          </p:cNvCxnSpPr>
          <p:nvPr/>
        </p:nvCxnSpPr>
        <p:spPr>
          <a:xfrm flipV="1">
            <a:off x="6909792" y="4512677"/>
            <a:ext cx="405408" cy="33754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199 CuadroTexto"/>
          <p:cNvSpPr txBox="1"/>
          <p:nvPr/>
        </p:nvSpPr>
        <p:spPr>
          <a:xfrm>
            <a:off x="10134600" y="3505200"/>
            <a:ext cx="1752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err="1" smtClean="0"/>
              <a:t>Maps</a:t>
            </a:r>
            <a:r>
              <a:rPr lang="ca-ES" sz="1600" b="0" dirty="0" smtClean="0"/>
              <a:t> Part 2: </a:t>
            </a:r>
            <a:r>
              <a:rPr lang="ca-ES" sz="1600" b="0" dirty="0" err="1" smtClean="0"/>
              <a:t>subset</a:t>
            </a:r>
            <a:endParaRPr lang="es-ES" sz="1600" b="0" dirty="0" err="1" smtClean="0"/>
          </a:p>
        </p:txBody>
      </p:sp>
      <p:sp>
        <p:nvSpPr>
          <p:cNvPr id="201" name="200 Rectángulo"/>
          <p:cNvSpPr/>
          <p:nvPr/>
        </p:nvSpPr>
        <p:spPr bwMode="auto">
          <a:xfrm>
            <a:off x="10401300" y="3886200"/>
            <a:ext cx="1562100" cy="156603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3" name="202 Rectángulo"/>
          <p:cNvSpPr/>
          <p:nvPr/>
        </p:nvSpPr>
        <p:spPr bwMode="auto">
          <a:xfrm>
            <a:off x="4762501" y="3691354"/>
            <a:ext cx="2209800" cy="1202323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16" name="215 Conector recto de flecha"/>
          <p:cNvCxnSpPr>
            <a:stCxn id="3" idx="2"/>
            <a:endCxn id="39" idx="0"/>
          </p:cNvCxnSpPr>
          <p:nvPr/>
        </p:nvCxnSpPr>
        <p:spPr>
          <a:xfrm>
            <a:off x="3110475" y="1552457"/>
            <a:ext cx="13725" cy="1571743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220 Conector recto de flecha"/>
          <p:cNvCxnSpPr>
            <a:stCxn id="4" idx="2"/>
            <a:endCxn id="233" idx="0"/>
          </p:cNvCxnSpPr>
          <p:nvPr/>
        </p:nvCxnSpPr>
        <p:spPr>
          <a:xfrm flipH="1">
            <a:off x="6057900" y="1365171"/>
            <a:ext cx="4564" cy="1073229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230 CuadroTexto"/>
          <p:cNvSpPr txBox="1"/>
          <p:nvPr/>
        </p:nvSpPr>
        <p:spPr>
          <a:xfrm>
            <a:off x="5334000" y="2590800"/>
            <a:ext cx="1552939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dirty="0" smtClean="0"/>
              <a:t>Map-</a:t>
            </a:r>
            <a:r>
              <a:rPr lang="en-US" sz="1600" b="0" dirty="0" err="1" smtClean="0"/>
              <a:t>tilesets</a:t>
            </a:r>
            <a:endParaRPr lang="en-US" sz="1600" b="0" dirty="0"/>
          </a:p>
        </p:txBody>
      </p:sp>
      <p:sp>
        <p:nvSpPr>
          <p:cNvPr id="232" name="231 CuadroTexto"/>
          <p:cNvSpPr txBox="1"/>
          <p:nvPr/>
        </p:nvSpPr>
        <p:spPr>
          <a:xfrm>
            <a:off x="4267200" y="2057400"/>
            <a:ext cx="1752600" cy="3048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ca-ES" sz="1600" b="0" dirty="0" err="1" smtClean="0"/>
              <a:t>Maps</a:t>
            </a:r>
            <a:r>
              <a:rPr lang="ca-ES" sz="1600" b="0" dirty="0" smtClean="0"/>
              <a:t> Part 2: </a:t>
            </a:r>
            <a:r>
              <a:rPr lang="ca-ES" sz="1600" b="0" dirty="0" err="1" smtClean="0"/>
              <a:t>subset</a:t>
            </a:r>
            <a:endParaRPr lang="es-ES" sz="1600" b="0" dirty="0" err="1" smtClean="0"/>
          </a:p>
        </p:txBody>
      </p:sp>
      <p:sp>
        <p:nvSpPr>
          <p:cNvPr id="233" name="232 Rectángulo"/>
          <p:cNvSpPr/>
          <p:nvPr/>
        </p:nvSpPr>
        <p:spPr bwMode="auto">
          <a:xfrm>
            <a:off x="5105400" y="2438400"/>
            <a:ext cx="1905000" cy="685800"/>
          </a:xfrm>
          <a:prstGeom prst="rect">
            <a:avLst/>
          </a:prstGeom>
          <a:noFill/>
          <a:ln w="28575" cap="flat" cmpd="sng" algn="ctr">
            <a:solidFill>
              <a:srgbClr val="969696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35" name="234 Conector recto de flecha"/>
          <p:cNvCxnSpPr>
            <a:stCxn id="8" idx="2"/>
            <a:endCxn id="103" idx="0"/>
          </p:cNvCxnSpPr>
          <p:nvPr/>
        </p:nvCxnSpPr>
        <p:spPr>
          <a:xfrm flipH="1">
            <a:off x="2356859" y="4681954"/>
            <a:ext cx="1021837" cy="7282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238 Conector recto de flecha"/>
          <p:cNvCxnSpPr>
            <a:stCxn id="233" idx="3"/>
          </p:cNvCxnSpPr>
          <p:nvPr/>
        </p:nvCxnSpPr>
        <p:spPr>
          <a:xfrm>
            <a:off x="7010400" y="2781300"/>
            <a:ext cx="381000" cy="4953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66 CuadroTexto"/>
          <p:cNvSpPr txBox="1"/>
          <p:nvPr/>
        </p:nvSpPr>
        <p:spPr>
          <a:xfrm>
            <a:off x="3211083" y="5427077"/>
            <a:ext cx="1056117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i="1" dirty="0" err="1" smtClean="0"/>
              <a:t>Tileset</a:t>
            </a:r>
            <a:endParaRPr lang="en-US" sz="1600" b="0" i="1" dirty="0" smtClean="0"/>
          </a:p>
        </p:txBody>
      </p:sp>
      <p:cxnSp>
        <p:nvCxnSpPr>
          <p:cNvPr id="74" name="73 Conector recto de flecha"/>
          <p:cNvCxnSpPr>
            <a:endCxn id="67" idx="1"/>
          </p:cNvCxnSpPr>
          <p:nvPr/>
        </p:nvCxnSpPr>
        <p:spPr>
          <a:xfrm flipV="1">
            <a:off x="2860509" y="5596354"/>
            <a:ext cx="350574" cy="827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86 CuadroTexto"/>
          <p:cNvSpPr txBox="1"/>
          <p:nvPr/>
        </p:nvSpPr>
        <p:spPr>
          <a:xfrm>
            <a:off x="10591800" y="4512677"/>
            <a:ext cx="1248139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Scaling</a:t>
            </a:r>
            <a:endParaRPr lang="en-US" sz="1600" dirty="0"/>
          </a:p>
        </p:txBody>
      </p:sp>
      <p:sp>
        <p:nvSpPr>
          <p:cNvPr id="90" name="89 CuadroTexto"/>
          <p:cNvSpPr txBox="1"/>
          <p:nvPr/>
        </p:nvSpPr>
        <p:spPr>
          <a:xfrm>
            <a:off x="10591800" y="5012323"/>
            <a:ext cx="1248139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CRS</a:t>
            </a:r>
            <a:endParaRPr lang="en-US" sz="1600" dirty="0"/>
          </a:p>
        </p:txBody>
      </p:sp>
      <p:cxnSp>
        <p:nvCxnSpPr>
          <p:cNvPr id="106" name="105 Conector recto de flecha"/>
          <p:cNvCxnSpPr>
            <a:stCxn id="71" idx="1"/>
            <a:endCxn id="233" idx="3"/>
          </p:cNvCxnSpPr>
          <p:nvPr/>
        </p:nvCxnSpPr>
        <p:spPr>
          <a:xfrm flipH="1">
            <a:off x="7010400" y="2324100"/>
            <a:ext cx="914400" cy="457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120 CuadroTexto"/>
          <p:cNvSpPr txBox="1"/>
          <p:nvPr/>
        </p:nvSpPr>
        <p:spPr>
          <a:xfrm>
            <a:off x="9092208" y="5282953"/>
            <a:ext cx="1042392" cy="33855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0" i="1" dirty="0" smtClean="0"/>
              <a:t>Metadata</a:t>
            </a:r>
          </a:p>
        </p:txBody>
      </p:sp>
      <p:cxnSp>
        <p:nvCxnSpPr>
          <p:cNvPr id="125" name="124 Conector recto de flecha"/>
          <p:cNvCxnSpPr>
            <a:stCxn id="121" idx="1"/>
            <a:endCxn id="115" idx="3"/>
          </p:cNvCxnSpPr>
          <p:nvPr/>
        </p:nvCxnSpPr>
        <p:spPr>
          <a:xfrm flipH="1">
            <a:off x="8701270" y="5452230"/>
            <a:ext cx="39093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smtClean="0"/>
              <a:t>Resources: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34107" y="1162838"/>
            <a:ext cx="10515600" cy="5153986"/>
          </a:xfrm>
        </p:spPr>
        <p:txBody>
          <a:bodyPr>
            <a:normAutofit fontScale="77500" lnSpcReduction="20000"/>
          </a:bodyPr>
          <a:lstStyle/>
          <a:p>
            <a:r>
              <a:rPr lang="es-ES" dirty="0" smtClean="0">
                <a:hlinkClick r:id="rId2"/>
              </a:rPr>
              <a:t>https://github.com/opengeospatial/OGC-API-Tiles</a:t>
            </a:r>
            <a:endParaRPr lang="es-ES" dirty="0" smtClean="0"/>
          </a:p>
          <a:p>
            <a:r>
              <a:rPr lang="es-ES" dirty="0" smtClean="0">
                <a:hlinkClick r:id="rId3"/>
              </a:rPr>
              <a:t>https://github.com/opengeospatial/OGC-API-Maps</a:t>
            </a:r>
            <a:endParaRPr lang="es-ES" dirty="0" smtClean="0"/>
          </a:p>
          <a:p>
            <a:r>
              <a:rPr lang="es-ES" dirty="0" smtClean="0">
                <a:hlinkClick r:id="rId4"/>
              </a:rPr>
              <a:t>https://github.com/opengeospatial/2D-Tile-Matrix-Set</a:t>
            </a:r>
            <a:endParaRPr lang="es-ES" dirty="0" smtClean="0"/>
          </a:p>
          <a:p>
            <a:endParaRPr lang="ca-ES" dirty="0" smtClean="0"/>
          </a:p>
          <a:p>
            <a:r>
              <a:rPr lang="ca-ES" dirty="0" err="1" smtClean="0">
                <a:hlinkClick r:id="rId5"/>
              </a:rPr>
              <a:t>OpenAPI</a:t>
            </a:r>
            <a:r>
              <a:rPr lang="ca-ES" dirty="0" smtClean="0">
                <a:hlinkClick r:id="rId5"/>
              </a:rPr>
              <a:t> Materials</a:t>
            </a:r>
          </a:p>
          <a:p>
            <a:pPr lvl="1"/>
            <a:r>
              <a:rPr lang="ca-ES" dirty="0" err="1" smtClean="0">
                <a:hlinkClick r:id="rId5"/>
              </a:rPr>
              <a:t>API's</a:t>
            </a:r>
            <a:r>
              <a:rPr lang="ca-ES" dirty="0" smtClean="0">
                <a:hlinkClick r:id="rId5"/>
              </a:rPr>
              <a:t> </a:t>
            </a:r>
            <a:r>
              <a:rPr lang="ca-ES" dirty="0" err="1" smtClean="0">
                <a:hlinkClick r:id="rId5"/>
              </a:rPr>
              <a:t>examples</a:t>
            </a:r>
            <a:endParaRPr lang="es-ES" dirty="0" smtClean="0">
              <a:hlinkClick r:id="rId5"/>
            </a:endParaRPr>
          </a:p>
          <a:p>
            <a:pPr lvl="2"/>
            <a:r>
              <a:rPr lang="es-ES" dirty="0" smtClean="0">
                <a:hlinkClick r:id="rId5"/>
              </a:rPr>
              <a:t>https://app.swaggerhub.com/apis/UAB-CREAF/ogc-api-map-tiles-opf-xmp-mt-more-1-collection/1.0.0</a:t>
            </a:r>
            <a:endParaRPr lang="es-ES" dirty="0" smtClean="0"/>
          </a:p>
          <a:p>
            <a:pPr lvl="2"/>
            <a:r>
              <a:rPr lang="es-ES" dirty="0" smtClean="0">
                <a:hlinkClick r:id="rId6"/>
              </a:rPr>
              <a:t>https://app.swaggerhub.com/apis/UAB-CREAF/ogc-api-maps-opf-xmp-more-1-collection/1.0.0</a:t>
            </a:r>
            <a:endParaRPr lang="es-ES" dirty="0" smtClean="0"/>
          </a:p>
          <a:p>
            <a:pPr lvl="2"/>
            <a:r>
              <a:rPr lang="ca-ES" dirty="0" smtClean="0"/>
              <a:t>...</a:t>
            </a:r>
            <a:endParaRPr lang="es-ES" dirty="0" smtClean="0"/>
          </a:p>
          <a:p>
            <a:pPr lvl="1"/>
            <a:r>
              <a:rPr lang="ca-ES" dirty="0" err="1" smtClean="0"/>
              <a:t>Domains</a:t>
            </a:r>
            <a:endParaRPr lang="es-ES" dirty="0" smtClean="0"/>
          </a:p>
          <a:p>
            <a:pPr lvl="2"/>
            <a:r>
              <a:rPr lang="es-ES" dirty="0" smtClean="0">
                <a:hlinkClick r:id="rId7"/>
              </a:rPr>
              <a:t>https://app.swaggerhub.com/domains/UAB-CREAF/ogc-api-maps/1.0.0</a:t>
            </a:r>
            <a:endParaRPr lang="es-ES" dirty="0" smtClean="0"/>
          </a:p>
          <a:p>
            <a:pPr lvl="2"/>
            <a:r>
              <a:rPr lang="es-ES" dirty="0" smtClean="0">
                <a:hlinkClick r:id="rId8"/>
              </a:rPr>
              <a:t>https://app.swaggerhub.com/domains/UAB-CREAF/ogc-api-tiles/1.0.0</a:t>
            </a:r>
            <a:endParaRPr lang="es-ES" dirty="0" smtClean="0"/>
          </a:p>
          <a:p>
            <a:pPr lvl="2"/>
            <a:r>
              <a:rPr lang="ca-ES" dirty="0" smtClean="0"/>
              <a:t>...</a:t>
            </a:r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2020 Open Geospatial Consortium</a:t>
            </a:r>
            <a:endParaRPr lang="en-U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AC7AC4-9ADF-FA4E-BD12-A120307F00ED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3216" y="142076"/>
            <a:ext cx="8505093" cy="6378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5 Rectángulo"/>
          <p:cNvSpPr/>
          <p:nvPr/>
        </p:nvSpPr>
        <p:spPr>
          <a:xfrm>
            <a:off x="4300642" y="4426109"/>
            <a:ext cx="2925658" cy="22159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38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API</a:t>
            </a:r>
            <a:endParaRPr lang="es-ES" sz="138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5AC7AC4-9ADF-FA4E-BD12-A120307F00ED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4294967295"/>
          </p:nvPr>
        </p:nvSpPr>
        <p:spPr>
          <a:xfrm>
            <a:off x="7924800" y="6553200"/>
            <a:ext cx="426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Copyright © 2020 Open Geospatial Consortium</a:t>
            </a:r>
            <a:endParaRPr lang="en-US" dirty="0"/>
          </a:p>
        </p:txBody>
      </p:sp>
      <p:pic>
        <p:nvPicPr>
          <p:cNvPr id="45060" name="Picture 4" descr="History Underfoot: The City's Tiles - (barcelona-metropolitan.com)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61101" y="1503432"/>
            <a:ext cx="5685680" cy="42642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Tiling</a:t>
            </a:r>
            <a:r>
              <a:rPr lang="ca-ES" dirty="0" smtClean="0"/>
              <a:t> </a:t>
            </a:r>
            <a:r>
              <a:rPr lang="ca-ES" dirty="0" err="1" smtClean="0"/>
              <a:t>the</a:t>
            </a:r>
            <a:r>
              <a:rPr lang="ca-ES" dirty="0" smtClean="0"/>
              <a:t> </a:t>
            </a:r>
            <a:r>
              <a:rPr lang="ca-ES" dirty="0" err="1" smtClean="0"/>
              <a:t>world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122" name="Picture 2" descr="D:\docs\Recerca\WMS_RWG\TiledWMS\abstract_tilematrixset\GitHub-2D-TMS\standard\figures\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" y="972338"/>
            <a:ext cx="10915650" cy="52079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4" name="Picture 2" descr="D:\docs\Recerca\WMS_RWG\TiledWMS\abstract_tilematrixset\GitHub-2D-TMS\standard\figures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0" y="820901"/>
            <a:ext cx="8486775" cy="54692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F9F7EA0-3F56-4C7E-9B2D-3423B3AF02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098" name="Picture 2" descr="D:\docs\Recerca\WMS_RWG\TiledWMS\abstract_tilematrixset\GitHub-2D-TMS\standard\figures\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7825" y="742413"/>
            <a:ext cx="8486775" cy="580330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“Modern” standards we have</a:t>
            </a:r>
            <a:endParaRPr lang="en-US" noProof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2020 Open Geospatial Consortium</a:t>
            </a:r>
            <a:endParaRPr lang="en-US" dirty="0"/>
          </a:p>
        </p:txBody>
      </p:sp>
      <p:sp>
        <p:nvSpPr>
          <p:cNvPr id="5" name="4 CuadroTexto"/>
          <p:cNvSpPr txBox="1"/>
          <p:nvPr/>
        </p:nvSpPr>
        <p:spPr>
          <a:xfrm>
            <a:off x="4318566" y="4535270"/>
            <a:ext cx="3276600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800" smtClean="0"/>
              <a:t>Core tiling conceptual and logical model</a:t>
            </a:r>
          </a:p>
          <a:p>
            <a:pPr algn="ctr"/>
            <a:r>
              <a:rPr lang="en-US" sz="1800" smtClean="0"/>
              <a:t>19-014r1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4318566" y="3011270"/>
            <a:ext cx="3276600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dirty="0" err="1" smtClean="0"/>
              <a:t>Two</a:t>
            </a:r>
            <a:r>
              <a:rPr lang="es-ES" sz="1800" dirty="0" smtClean="0"/>
              <a:t> Dimensional </a:t>
            </a:r>
            <a:br>
              <a:rPr lang="es-ES" sz="1800" dirty="0" smtClean="0"/>
            </a:br>
            <a:r>
              <a:rPr lang="es-ES" sz="1800" dirty="0" smtClean="0"/>
              <a:t>Tile </a:t>
            </a:r>
            <a:r>
              <a:rPr lang="es-ES" sz="1800" dirty="0" err="1" smtClean="0"/>
              <a:t>Matrix</a:t>
            </a:r>
            <a:r>
              <a:rPr lang="es-ES" sz="1800" dirty="0" smtClean="0"/>
              <a:t> Set</a:t>
            </a:r>
          </a:p>
          <a:p>
            <a:pPr algn="ctr"/>
            <a:r>
              <a:rPr lang="en-US" sz="1800" dirty="0" smtClean="0"/>
              <a:t>17-083r2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4318566" y="1639670"/>
            <a:ext cx="327660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dirty="0" smtClean="0"/>
              <a:t>OGC API Tiles </a:t>
            </a:r>
          </a:p>
          <a:p>
            <a:pPr algn="ctr"/>
            <a:r>
              <a:rPr lang="es-ES" sz="1800" dirty="0" err="1" smtClean="0"/>
              <a:t>Part</a:t>
            </a:r>
            <a:r>
              <a:rPr lang="es-ES" sz="1800" dirty="0" smtClean="0"/>
              <a:t> 1, </a:t>
            </a:r>
            <a:r>
              <a:rPr lang="es-ES" sz="1800" dirty="0" err="1" smtClean="0"/>
              <a:t>Part</a:t>
            </a:r>
            <a:r>
              <a:rPr lang="es-ES" sz="1800" dirty="0" smtClean="0"/>
              <a:t> 2…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298357" y="1639670"/>
            <a:ext cx="327660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dirty="0" smtClean="0"/>
              <a:t>OGC API </a:t>
            </a:r>
            <a:r>
              <a:rPr lang="es-ES" sz="1800" dirty="0" err="1" smtClean="0"/>
              <a:t>Maps</a:t>
            </a:r>
            <a:r>
              <a:rPr lang="es-ES" sz="1800" dirty="0" smtClean="0"/>
              <a:t> </a:t>
            </a:r>
            <a:br>
              <a:rPr lang="es-ES" sz="1800" dirty="0" smtClean="0"/>
            </a:br>
            <a:r>
              <a:rPr lang="es-ES" sz="1800" dirty="0" err="1" smtClean="0"/>
              <a:t>Part</a:t>
            </a:r>
            <a:r>
              <a:rPr lang="es-ES" sz="1800" dirty="0" smtClean="0"/>
              <a:t> 1, Part2…</a:t>
            </a:r>
          </a:p>
        </p:txBody>
      </p:sp>
      <p:sp>
        <p:nvSpPr>
          <p:cNvPr id="9" name="8 Flecha izquierda y derecha"/>
          <p:cNvSpPr/>
          <p:nvPr/>
        </p:nvSpPr>
        <p:spPr bwMode="auto">
          <a:xfrm>
            <a:off x="7595166" y="1868270"/>
            <a:ext cx="685800" cy="228600"/>
          </a:xfrm>
          <a:prstGeom prst="leftRightArrow">
            <a:avLst/>
          </a:prstGeom>
          <a:noFill/>
          <a:ln w="28575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9 Flecha abajo"/>
          <p:cNvSpPr/>
          <p:nvPr/>
        </p:nvSpPr>
        <p:spPr bwMode="auto">
          <a:xfrm>
            <a:off x="5918766" y="3925670"/>
            <a:ext cx="228600" cy="609600"/>
          </a:xfrm>
          <a:prstGeom prst="downArrow">
            <a:avLst/>
          </a:prstGeom>
          <a:noFill/>
          <a:ln w="381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8280966" y="3087470"/>
            <a:ext cx="327660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dirty="0" err="1" smtClean="0"/>
              <a:t>Common</a:t>
            </a:r>
            <a:r>
              <a:rPr lang="es-ES" sz="1800" dirty="0" smtClean="0"/>
              <a:t> Tile </a:t>
            </a:r>
            <a:r>
              <a:rPr lang="es-ES" sz="1800" dirty="0" err="1" smtClean="0"/>
              <a:t>Matrix</a:t>
            </a:r>
            <a:r>
              <a:rPr lang="es-ES" sz="1800" dirty="0" smtClean="0"/>
              <a:t> Set</a:t>
            </a:r>
          </a:p>
          <a:p>
            <a:pPr algn="ctr"/>
            <a:r>
              <a:rPr lang="ca-ES" sz="1800" dirty="0" smtClean="0"/>
              <a:t>In </a:t>
            </a:r>
            <a:r>
              <a:rPr lang="ca-ES" sz="1800" dirty="0" err="1" smtClean="0"/>
              <a:t>the</a:t>
            </a:r>
            <a:r>
              <a:rPr lang="ca-ES" sz="1800" dirty="0" smtClean="0"/>
              <a:t> </a:t>
            </a:r>
            <a:r>
              <a:rPr lang="ca-ES" sz="1800" dirty="0" err="1" smtClean="0"/>
              <a:t>Definition</a:t>
            </a:r>
            <a:r>
              <a:rPr lang="ca-ES" sz="1800" dirty="0" smtClean="0"/>
              <a:t> Servers</a:t>
            </a:r>
            <a:endParaRPr lang="es-ES" sz="1800" dirty="0" smtClean="0"/>
          </a:p>
        </p:txBody>
      </p:sp>
      <p:sp>
        <p:nvSpPr>
          <p:cNvPr id="12" name="11 Flecha izquierda y derecha"/>
          <p:cNvSpPr/>
          <p:nvPr/>
        </p:nvSpPr>
        <p:spPr bwMode="auto">
          <a:xfrm>
            <a:off x="7595166" y="3316070"/>
            <a:ext cx="685800" cy="228600"/>
          </a:xfrm>
          <a:prstGeom prst="leftRightArrow">
            <a:avLst/>
          </a:prstGeom>
          <a:noFill/>
          <a:ln w="28575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12 Flecha abajo"/>
          <p:cNvSpPr/>
          <p:nvPr/>
        </p:nvSpPr>
        <p:spPr bwMode="auto">
          <a:xfrm>
            <a:off x="5918766" y="2325470"/>
            <a:ext cx="228600" cy="685800"/>
          </a:xfrm>
          <a:prstGeom prst="downArrow">
            <a:avLst/>
          </a:prstGeom>
          <a:noFill/>
          <a:ln w="3810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13 CuadroTexto"/>
          <p:cNvSpPr txBox="1"/>
          <p:nvPr/>
        </p:nvSpPr>
        <p:spPr>
          <a:xfrm>
            <a:off x="8280966" y="1639670"/>
            <a:ext cx="3276600" cy="646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800" dirty="0" smtClean="0"/>
              <a:t>OGC API </a:t>
            </a:r>
            <a:r>
              <a:rPr lang="es-ES" sz="1800" dirty="0" err="1" smtClean="0"/>
              <a:t>Commons</a:t>
            </a:r>
            <a:r>
              <a:rPr lang="es-ES" sz="1800" dirty="0" smtClean="0"/>
              <a:t> </a:t>
            </a:r>
            <a:br>
              <a:rPr lang="es-ES" sz="1800" dirty="0" smtClean="0"/>
            </a:br>
            <a:r>
              <a:rPr lang="es-ES" sz="1800" dirty="0" err="1" smtClean="0"/>
              <a:t>Part</a:t>
            </a:r>
            <a:r>
              <a:rPr lang="es-ES" sz="1800" dirty="0" smtClean="0"/>
              <a:t> 1, Part2…</a:t>
            </a:r>
          </a:p>
        </p:txBody>
      </p:sp>
      <p:sp>
        <p:nvSpPr>
          <p:cNvPr id="15" name="14 Flecha izquierda y derecha"/>
          <p:cNvSpPr/>
          <p:nvPr/>
        </p:nvSpPr>
        <p:spPr bwMode="auto">
          <a:xfrm>
            <a:off x="3621088" y="1868270"/>
            <a:ext cx="685800" cy="228600"/>
          </a:xfrm>
          <a:prstGeom prst="leftRightArrow">
            <a:avLst/>
          </a:prstGeom>
          <a:noFill/>
          <a:ln w="28575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15 Llamada rectangular redondeada"/>
          <p:cNvSpPr/>
          <p:nvPr/>
        </p:nvSpPr>
        <p:spPr>
          <a:xfrm>
            <a:off x="1182594" y="3733801"/>
            <a:ext cx="2392363" cy="1084480"/>
          </a:xfrm>
          <a:prstGeom prst="wedgeRoundRectCallout">
            <a:avLst>
              <a:gd name="adj1" fmla="val 82684"/>
              <a:gd name="adj2" fmla="val -54314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smtClean="0"/>
              <a:t>The </a:t>
            </a:r>
            <a:r>
              <a:rPr lang="ca-ES" dirty="0" err="1" smtClean="0"/>
              <a:t>Tiles</a:t>
            </a:r>
            <a:r>
              <a:rPr lang="ca-ES" dirty="0" smtClean="0"/>
              <a:t> and </a:t>
            </a:r>
            <a:r>
              <a:rPr lang="ca-ES" dirty="0" err="1" smtClean="0"/>
              <a:t>TileSet</a:t>
            </a:r>
            <a:endParaRPr lang="es-ES" dirty="0"/>
          </a:p>
        </p:txBody>
      </p:sp>
      <p:sp>
        <p:nvSpPr>
          <p:cNvPr id="17" name="16 Llamada rectangular redondeada"/>
          <p:cNvSpPr/>
          <p:nvPr/>
        </p:nvSpPr>
        <p:spPr>
          <a:xfrm>
            <a:off x="1182594" y="2460190"/>
            <a:ext cx="2392363" cy="1084480"/>
          </a:xfrm>
          <a:prstGeom prst="wedgeRoundRectCallout">
            <a:avLst>
              <a:gd name="adj1" fmla="val 82684"/>
              <a:gd name="adj2" fmla="val -69245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 smtClean="0"/>
              <a:t>The Service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Tile</a:t>
            </a:r>
            <a:r>
              <a:rPr lang="ca-ES" dirty="0" smtClean="0"/>
              <a:t> </a:t>
            </a:r>
            <a:r>
              <a:rPr lang="ca-ES" dirty="0" err="1" smtClean="0"/>
              <a:t>Matrix</a:t>
            </a:r>
            <a:r>
              <a:rPr lang="ca-ES" dirty="0" smtClean="0"/>
              <a:t> Set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2020 Open Geospatial Consortium</a:t>
            </a:r>
            <a:endParaRPr lang="en-U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AC7AC4-9ADF-FA4E-BD12-A120307F00ED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38914" name="Picture 2" descr="D:\docs\Recerca\WMS_RWG\TiledWMS\abstract_tilematrixset\GitHub-2D-TMS\standard\figures\TileMatrixSet2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2638" y="1219199"/>
            <a:ext cx="7510360" cy="5057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 smtClean="0"/>
              <a:t>TileSet</a:t>
            </a:r>
            <a:r>
              <a:rPr lang="ca-ES" dirty="0" smtClean="0"/>
              <a:t> MD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Copyright © 2020 Open Geospatial Consortium</a:t>
            </a:r>
            <a:endParaRPr lang="en-U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5AC7AC4-9ADF-FA4E-BD12-A120307F00ED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6" name="Picture 2" descr="D:\docs\Recerca\WMS_RWG\TiledWMS\abstract_tilematrixset\GitHub-2D-TMS\standard\figures\TileSe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7562" y="0"/>
            <a:ext cx="9374438" cy="67265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It is all about Paths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Like in real life...</a:t>
            </a:r>
          </a:p>
          <a:p>
            <a:pPr>
              <a:buNone/>
            </a:pPr>
            <a:r>
              <a:rPr lang="en-US" dirty="0" smtClean="0"/>
              <a:t>...your path is not fixed.</a:t>
            </a:r>
            <a:endParaRPr lang="en-U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65AC7AC4-9ADF-FA4E-BD12-A120307F00ED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6" name="5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4294967295"/>
          </p:nvPr>
        </p:nvSpPr>
        <p:spPr>
          <a:xfrm>
            <a:off x="7924800" y="6553200"/>
            <a:ext cx="426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Copyright © 2020 Open Geospatial Consortium</a:t>
            </a:r>
            <a:endParaRPr lang="en-US" dirty="0"/>
          </a:p>
        </p:txBody>
      </p:sp>
      <p:pic>
        <p:nvPicPr>
          <p:cNvPr id="39938" name="Picture 2" descr="Long Path at Seiser Alm Graphic by Aleš Krivec · Creative Fabrica"/>
          <p:cNvPicPr>
            <a:picLocks noGrp="1" noChangeAspect="1" noChangeArrowheads="1"/>
          </p:cNvPicPr>
          <p:nvPr>
            <p:ph type="pic" idx="1"/>
          </p:nvPr>
        </p:nvPicPr>
        <p:blipFill>
          <a:blip r:embed="rId2"/>
          <a:srcRect l="7747" r="7747"/>
          <a:stretch>
            <a:fillRect/>
          </a:stretch>
        </p:blipFill>
        <p:spPr bwMode="auto"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at is OGC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What do our members value?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ank Yo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16446</TotalTime>
  <Words>727</Words>
  <Application>Microsoft Office PowerPoint</Application>
  <PresentationFormat>Personalizado</PresentationFormat>
  <Paragraphs>172</Paragraphs>
  <Slides>20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1_Custom Design</vt:lpstr>
      <vt:lpstr>Title Slide</vt:lpstr>
      <vt:lpstr>1_Title Slide</vt:lpstr>
      <vt:lpstr>What is OGC?</vt:lpstr>
      <vt:lpstr>What do our members value?</vt:lpstr>
      <vt:lpstr>Thank You</vt:lpstr>
      <vt:lpstr>Diapositiva 1</vt:lpstr>
      <vt:lpstr>Diapositiva 2</vt:lpstr>
      <vt:lpstr>Tiling the world</vt:lpstr>
      <vt:lpstr>Diapositiva 4</vt:lpstr>
      <vt:lpstr>Diapositiva 5</vt:lpstr>
      <vt:lpstr>“Modern” standards we have</vt:lpstr>
      <vt:lpstr>Tile Matrix Set</vt:lpstr>
      <vt:lpstr>TileSet MD</vt:lpstr>
      <vt:lpstr>Diapositiva 9</vt:lpstr>
      <vt:lpstr>Building blocks</vt:lpstr>
      <vt:lpstr>Apply the building blocs</vt:lpstr>
      <vt:lpstr>Your life with style</vt:lpstr>
      <vt:lpstr>Two ways of life</vt:lpstr>
      <vt:lpstr>Diapositiva 14</vt:lpstr>
      <vt:lpstr>Diapositiva 15</vt:lpstr>
      <vt:lpstr>Two aproaches</vt:lpstr>
      <vt:lpstr>Tiles and Maps applied to any resource</vt:lpstr>
      <vt:lpstr>Requirements classes</vt:lpstr>
      <vt:lpstr>Resources:</vt:lpstr>
      <vt:lpstr>Diapositiva 20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Felsey</dc:creator>
  <cp:lastModifiedBy>Joan Masó Pau</cp:lastModifiedBy>
  <cp:revision>316</cp:revision>
  <dcterms:created xsi:type="dcterms:W3CDTF">2020-04-17T22:01:33Z</dcterms:created>
  <dcterms:modified xsi:type="dcterms:W3CDTF">2021-03-24T13:15:46Z</dcterms:modified>
</cp:coreProperties>
</file>